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11309350" cx="20104100"/>
  <p:notesSz cx="20104100" cy="11309350"/>
  <p:embeddedFontLst>
    <p:embeddedFont>
      <p:font typeface="Open Sans"/>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http://customooxmlschemas.google.com/">
      <go:slidesCustomData xmlns:go="http://customooxmlschemas.google.com/" r:id="rId26" roundtripDataSignature="AMtx7mhas4uDT+b4CPo0cmIFKLBfemDfw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OpenSans-regular.fntdata"/><Relationship Id="rId21" Type="http://schemas.openxmlformats.org/officeDocument/2006/relationships/slide" Target="slides/slide16.xml"/><Relationship Id="rId24" Type="http://schemas.openxmlformats.org/officeDocument/2006/relationships/font" Target="fonts/OpenSans-italic.fntdata"/><Relationship Id="rId23" Type="http://schemas.openxmlformats.org/officeDocument/2006/relationships/font" Target="fonts/OpenSans-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customschemas.google.com/relationships/presentationmetadata" Target="metadata"/><Relationship Id="rId25" Type="http://schemas.openxmlformats.org/officeDocument/2006/relationships/font" Target="fonts/Open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8712200" cy="56673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11387138" y="0"/>
            <a:ext cx="8712200" cy="56673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10742613"/>
            <a:ext cx="8712200" cy="56673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11387138" y="10742613"/>
            <a:ext cx="8712200" cy="56673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1: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7" name="Google Shape;47;p1: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0: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9" name="Google Shape;199;p10: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1: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9" name="Google Shape;219;p11: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2: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9" name="Google Shape;239;p12: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3: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0" name="Google Shape;260;p13: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4: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3" name="Google Shape;273;p14: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15: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9" name="Google Shape;289;p15: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16: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4" name="Google Shape;304;p16: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2: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6" name="Google Shape;66;p2: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9" name="Google Shape;79;p3: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4: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8" name="Google Shape;88;p4: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5: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7" name="Google Shape;97;p5: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2" name="Google Shape;112;p6: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3" name="Google Shape;133;p7: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8: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4" name="Google Shape;154;p8: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9:notes"/>
          <p:cNvSpPr txBox="1"/>
          <p:nvPr>
            <p:ph idx="1" type="body"/>
          </p:nvPr>
        </p:nvSpPr>
        <p:spPr>
          <a:xfrm>
            <a:off x="2009775" y="5441950"/>
            <a:ext cx="16084550" cy="44545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6" name="Google Shape;176;p9:notes"/>
          <p:cNvSpPr/>
          <p:nvPr>
            <p:ph idx="2" type="sldImg"/>
          </p:nvPr>
        </p:nvSpPr>
        <p:spPr>
          <a:xfrm>
            <a:off x="6659563" y="1414463"/>
            <a:ext cx="6784975" cy="38163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obj">
  <p:cSld name="OBJECT">
    <p:bg>
      <p:bgPr>
        <a:solidFill>
          <a:schemeClr val="lt1"/>
        </a:solidFill>
      </p:bgPr>
    </p:bg>
    <p:spTree>
      <p:nvGrpSpPr>
        <p:cNvPr id="16" name="Shape 16"/>
        <p:cNvGrpSpPr/>
        <p:nvPr/>
      </p:nvGrpSpPr>
      <p:grpSpPr>
        <a:xfrm>
          <a:off x="0" y="0"/>
          <a:ext cx="0" cy="0"/>
          <a:chOff x="0" y="0"/>
          <a:chExt cx="0" cy="0"/>
        </a:xfrm>
      </p:grpSpPr>
      <p:sp>
        <p:nvSpPr>
          <p:cNvPr id="17" name="Google Shape;17;p18"/>
          <p:cNvSpPr/>
          <p:nvPr/>
        </p:nvSpPr>
        <p:spPr>
          <a:xfrm>
            <a:off x="15320203" y="0"/>
            <a:ext cx="4784090" cy="11308715"/>
          </a:xfrm>
          <a:custGeom>
            <a:rect b="b" l="l" r="r" t="t"/>
            <a:pathLst>
              <a:path extrusionOk="0" h="11308715" w="4784090">
                <a:moveTo>
                  <a:pt x="4783896" y="0"/>
                </a:moveTo>
                <a:lnTo>
                  <a:pt x="0" y="0"/>
                </a:lnTo>
                <a:lnTo>
                  <a:pt x="0" y="11308556"/>
                </a:lnTo>
                <a:lnTo>
                  <a:pt x="4783896" y="11308556"/>
                </a:lnTo>
                <a:lnTo>
                  <a:pt x="4783896" y="0"/>
                </a:lnTo>
                <a:close/>
              </a:path>
            </a:pathLst>
          </a:custGeom>
          <a:solidFill>
            <a:srgbClr val="EEDFC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 name="Google Shape;18;p18"/>
          <p:cNvSpPr txBox="1"/>
          <p:nvPr>
            <p:ph idx="11" type="ftr"/>
          </p:nvPr>
        </p:nvSpPr>
        <p:spPr>
          <a:xfrm>
            <a:off x="6835394" y="10517696"/>
            <a:ext cx="6433312" cy="565467"/>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8"/>
          <p:cNvSpPr txBox="1"/>
          <p:nvPr>
            <p:ph idx="10" type="dt"/>
          </p:nvPr>
        </p:nvSpPr>
        <p:spPr>
          <a:xfrm>
            <a:off x="1005205" y="10517696"/>
            <a:ext cx="4623943" cy="565467"/>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8"/>
          <p:cNvSpPr txBox="1"/>
          <p:nvPr>
            <p:ph idx="12" type="sldNum"/>
          </p:nvPr>
        </p:nvSpPr>
        <p:spPr>
          <a:xfrm>
            <a:off x="14474953" y="10517696"/>
            <a:ext cx="4623943" cy="565467"/>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1" name="Shape 21"/>
        <p:cNvGrpSpPr/>
        <p:nvPr/>
      </p:nvGrpSpPr>
      <p:grpSpPr>
        <a:xfrm>
          <a:off x="0" y="0"/>
          <a:ext cx="0" cy="0"/>
          <a:chOff x="0" y="0"/>
          <a:chExt cx="0" cy="0"/>
        </a:xfrm>
      </p:grpSpPr>
      <p:sp>
        <p:nvSpPr>
          <p:cNvPr id="22" name="Google Shape;22;p19"/>
          <p:cNvSpPr txBox="1"/>
          <p:nvPr>
            <p:ph type="title"/>
          </p:nvPr>
        </p:nvSpPr>
        <p:spPr>
          <a:xfrm>
            <a:off x="2594074" y="1856439"/>
            <a:ext cx="3488690" cy="528319"/>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3300">
                <a:solidFill>
                  <a:srgbClr val="002725"/>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9"/>
          <p:cNvSpPr txBox="1"/>
          <p:nvPr>
            <p:ph idx="1" type="body"/>
          </p:nvPr>
        </p:nvSpPr>
        <p:spPr>
          <a:xfrm>
            <a:off x="7519706" y="3392476"/>
            <a:ext cx="9900919" cy="369062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b="0" i="0" sz="1800">
                <a:solidFill>
                  <a:schemeClr val="dk1"/>
                </a:solidFill>
                <a:latin typeface="Calibri"/>
                <a:ea typeface="Calibri"/>
                <a:cs typeface="Calibri"/>
                <a:sym typeface="Calibri"/>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4" name="Google Shape;24;p19"/>
          <p:cNvSpPr txBox="1"/>
          <p:nvPr>
            <p:ph idx="11" type="ftr"/>
          </p:nvPr>
        </p:nvSpPr>
        <p:spPr>
          <a:xfrm>
            <a:off x="6835394" y="10517696"/>
            <a:ext cx="6433312" cy="565467"/>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9"/>
          <p:cNvSpPr txBox="1"/>
          <p:nvPr>
            <p:ph idx="10" type="dt"/>
          </p:nvPr>
        </p:nvSpPr>
        <p:spPr>
          <a:xfrm>
            <a:off x="1005205" y="10517696"/>
            <a:ext cx="4623943" cy="565467"/>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9"/>
          <p:cNvSpPr txBox="1"/>
          <p:nvPr>
            <p:ph idx="12" type="sldNum"/>
          </p:nvPr>
        </p:nvSpPr>
        <p:spPr>
          <a:xfrm>
            <a:off x="14474953" y="10517696"/>
            <a:ext cx="4623943" cy="565467"/>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7" name="Shape 27"/>
        <p:cNvGrpSpPr/>
        <p:nvPr/>
      </p:nvGrpSpPr>
      <p:grpSpPr>
        <a:xfrm>
          <a:off x="0" y="0"/>
          <a:ext cx="0" cy="0"/>
          <a:chOff x="0" y="0"/>
          <a:chExt cx="0" cy="0"/>
        </a:xfrm>
      </p:grpSpPr>
      <p:sp>
        <p:nvSpPr>
          <p:cNvPr id="28" name="Google Shape;28;p20"/>
          <p:cNvSpPr txBox="1"/>
          <p:nvPr>
            <p:ph type="ctrTitle"/>
          </p:nvPr>
        </p:nvSpPr>
        <p:spPr>
          <a:xfrm>
            <a:off x="1507807" y="3505898"/>
            <a:ext cx="17088486" cy="2374963"/>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0"/>
          <p:cNvSpPr txBox="1"/>
          <p:nvPr>
            <p:ph idx="1" type="subTitle"/>
          </p:nvPr>
        </p:nvSpPr>
        <p:spPr>
          <a:xfrm>
            <a:off x="3015615" y="6333236"/>
            <a:ext cx="14072870" cy="2827337"/>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0"/>
          <p:cNvSpPr txBox="1"/>
          <p:nvPr>
            <p:ph idx="11" type="ftr"/>
          </p:nvPr>
        </p:nvSpPr>
        <p:spPr>
          <a:xfrm>
            <a:off x="6835394" y="10517696"/>
            <a:ext cx="6433312" cy="565467"/>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0"/>
          <p:cNvSpPr txBox="1"/>
          <p:nvPr>
            <p:ph idx="10" type="dt"/>
          </p:nvPr>
        </p:nvSpPr>
        <p:spPr>
          <a:xfrm>
            <a:off x="1005205" y="10517696"/>
            <a:ext cx="4623943" cy="565467"/>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0"/>
          <p:cNvSpPr txBox="1"/>
          <p:nvPr>
            <p:ph idx="12" type="sldNum"/>
          </p:nvPr>
        </p:nvSpPr>
        <p:spPr>
          <a:xfrm>
            <a:off x="14474953" y="10517696"/>
            <a:ext cx="4623943" cy="565467"/>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3" name="Shape 33"/>
        <p:cNvGrpSpPr/>
        <p:nvPr/>
      </p:nvGrpSpPr>
      <p:grpSpPr>
        <a:xfrm>
          <a:off x="0" y="0"/>
          <a:ext cx="0" cy="0"/>
          <a:chOff x="0" y="0"/>
          <a:chExt cx="0" cy="0"/>
        </a:xfrm>
      </p:grpSpPr>
      <p:sp>
        <p:nvSpPr>
          <p:cNvPr id="34" name="Google Shape;34;p21"/>
          <p:cNvSpPr txBox="1"/>
          <p:nvPr>
            <p:ph type="title"/>
          </p:nvPr>
        </p:nvSpPr>
        <p:spPr>
          <a:xfrm>
            <a:off x="2594074" y="1856439"/>
            <a:ext cx="3488690" cy="528319"/>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3300">
                <a:solidFill>
                  <a:srgbClr val="002725"/>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1"/>
          <p:cNvSpPr txBox="1"/>
          <p:nvPr>
            <p:ph idx="1" type="body"/>
          </p:nvPr>
        </p:nvSpPr>
        <p:spPr>
          <a:xfrm>
            <a:off x="1005205" y="2601150"/>
            <a:ext cx="8745284" cy="7464171"/>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6" name="Google Shape;36;p21"/>
          <p:cNvSpPr txBox="1"/>
          <p:nvPr>
            <p:ph idx="2" type="body"/>
          </p:nvPr>
        </p:nvSpPr>
        <p:spPr>
          <a:xfrm>
            <a:off x="10353611" y="2601150"/>
            <a:ext cx="8745284" cy="7464171"/>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7" name="Google Shape;37;p21"/>
          <p:cNvSpPr txBox="1"/>
          <p:nvPr>
            <p:ph idx="11" type="ftr"/>
          </p:nvPr>
        </p:nvSpPr>
        <p:spPr>
          <a:xfrm>
            <a:off x="6835394" y="10517696"/>
            <a:ext cx="6433312" cy="565467"/>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1"/>
          <p:cNvSpPr txBox="1"/>
          <p:nvPr>
            <p:ph idx="10" type="dt"/>
          </p:nvPr>
        </p:nvSpPr>
        <p:spPr>
          <a:xfrm>
            <a:off x="1005205" y="10517696"/>
            <a:ext cx="4623943" cy="565467"/>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1"/>
          <p:cNvSpPr txBox="1"/>
          <p:nvPr>
            <p:ph idx="12" type="sldNum"/>
          </p:nvPr>
        </p:nvSpPr>
        <p:spPr>
          <a:xfrm>
            <a:off x="14474953" y="10517696"/>
            <a:ext cx="4623943" cy="565467"/>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0" name="Shape 40"/>
        <p:cNvGrpSpPr/>
        <p:nvPr/>
      </p:nvGrpSpPr>
      <p:grpSpPr>
        <a:xfrm>
          <a:off x="0" y="0"/>
          <a:ext cx="0" cy="0"/>
          <a:chOff x="0" y="0"/>
          <a:chExt cx="0" cy="0"/>
        </a:xfrm>
      </p:grpSpPr>
      <p:sp>
        <p:nvSpPr>
          <p:cNvPr id="41" name="Google Shape;41;p22"/>
          <p:cNvSpPr txBox="1"/>
          <p:nvPr>
            <p:ph type="title"/>
          </p:nvPr>
        </p:nvSpPr>
        <p:spPr>
          <a:xfrm>
            <a:off x="2594074" y="1856439"/>
            <a:ext cx="3488690" cy="528319"/>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3300">
                <a:solidFill>
                  <a:srgbClr val="002725"/>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2"/>
          <p:cNvSpPr txBox="1"/>
          <p:nvPr>
            <p:ph idx="11" type="ftr"/>
          </p:nvPr>
        </p:nvSpPr>
        <p:spPr>
          <a:xfrm>
            <a:off x="6835394" y="10517696"/>
            <a:ext cx="6433312" cy="565467"/>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2"/>
          <p:cNvSpPr txBox="1"/>
          <p:nvPr>
            <p:ph idx="10" type="dt"/>
          </p:nvPr>
        </p:nvSpPr>
        <p:spPr>
          <a:xfrm>
            <a:off x="1005205" y="10517696"/>
            <a:ext cx="4623943" cy="565467"/>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2"/>
          <p:cNvSpPr txBox="1"/>
          <p:nvPr>
            <p:ph idx="12" type="sldNum"/>
          </p:nvPr>
        </p:nvSpPr>
        <p:spPr>
          <a:xfrm>
            <a:off x="14474953" y="10517696"/>
            <a:ext cx="4623943" cy="565467"/>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7"/>
          <p:cNvSpPr/>
          <p:nvPr/>
        </p:nvSpPr>
        <p:spPr>
          <a:xfrm>
            <a:off x="0" y="0"/>
            <a:ext cx="7553959" cy="11308715"/>
          </a:xfrm>
          <a:custGeom>
            <a:rect b="b" l="l" r="r" t="t"/>
            <a:pathLst>
              <a:path extrusionOk="0" h="11308715" w="7553959">
                <a:moveTo>
                  <a:pt x="7553738" y="0"/>
                </a:moveTo>
                <a:lnTo>
                  <a:pt x="0" y="0"/>
                </a:lnTo>
                <a:lnTo>
                  <a:pt x="0" y="11308556"/>
                </a:lnTo>
                <a:lnTo>
                  <a:pt x="7553738" y="11308556"/>
                </a:lnTo>
                <a:lnTo>
                  <a:pt x="7553738" y="0"/>
                </a:lnTo>
                <a:close/>
              </a:path>
            </a:pathLst>
          </a:custGeom>
          <a:solidFill>
            <a:srgbClr val="EEDFC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 name="Google Shape;11;p17"/>
          <p:cNvSpPr txBox="1"/>
          <p:nvPr>
            <p:ph type="title"/>
          </p:nvPr>
        </p:nvSpPr>
        <p:spPr>
          <a:xfrm>
            <a:off x="2594074" y="1856439"/>
            <a:ext cx="3488690" cy="528319"/>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1" i="0" sz="3300" u="none" cap="none" strike="noStrike">
                <a:solidFill>
                  <a:srgbClr val="002725"/>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7"/>
          <p:cNvSpPr txBox="1"/>
          <p:nvPr>
            <p:ph idx="1" type="body"/>
          </p:nvPr>
        </p:nvSpPr>
        <p:spPr>
          <a:xfrm>
            <a:off x="7519706" y="3392476"/>
            <a:ext cx="9900919" cy="3690620"/>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9pPr>
          </a:lstStyle>
          <a:p/>
        </p:txBody>
      </p:sp>
      <p:sp>
        <p:nvSpPr>
          <p:cNvPr id="13" name="Google Shape;13;p17"/>
          <p:cNvSpPr txBox="1"/>
          <p:nvPr>
            <p:ph idx="11" type="ftr"/>
          </p:nvPr>
        </p:nvSpPr>
        <p:spPr>
          <a:xfrm>
            <a:off x="6835394" y="10517696"/>
            <a:ext cx="6433312" cy="565467"/>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1400"/>
              <a:buFont typeface="Arial"/>
              <a:buNone/>
              <a:defRPr b="0" i="0" sz="18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4" name="Google Shape;14;p17"/>
          <p:cNvSpPr txBox="1"/>
          <p:nvPr>
            <p:ph idx="10" type="dt"/>
          </p:nvPr>
        </p:nvSpPr>
        <p:spPr>
          <a:xfrm>
            <a:off x="1005205" y="10517696"/>
            <a:ext cx="4623943" cy="565467"/>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5" name="Google Shape;15;p17"/>
          <p:cNvSpPr txBox="1"/>
          <p:nvPr>
            <p:ph idx="12" type="sldNum"/>
          </p:nvPr>
        </p:nvSpPr>
        <p:spPr>
          <a:xfrm>
            <a:off x="14474953" y="10517696"/>
            <a:ext cx="4623943" cy="565467"/>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3.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11.png"/><Relationship Id="rId6" Type="http://schemas.openxmlformats.org/officeDocument/2006/relationships/image" Target="../media/image14.png"/><Relationship Id="rId7"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11.png"/><Relationship Id="rId6" Type="http://schemas.openxmlformats.org/officeDocument/2006/relationships/image" Target="../media/image14.png"/><Relationship Id="rId7"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11.png"/><Relationship Id="rId6" Type="http://schemas.openxmlformats.org/officeDocument/2006/relationships/image" Target="../media/image14.png"/><Relationship Id="rId7"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1.png"/><Relationship Id="rId4"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2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1.png"/><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11.png"/><Relationship Id="rId5" Type="http://schemas.openxmlformats.org/officeDocument/2006/relationships/hyperlink" Target="https://hospitalityinsights.ehl.edu/hospitality-industry" TargetMode="External"/><Relationship Id="rId6"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wttc.org/Research/Eco-" TargetMode="External"/><Relationship Id="rId4" Type="http://schemas.openxmlformats.org/officeDocument/2006/relationships/image" Target="../media/image15.png"/><Relationship Id="rId5"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1.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11.png"/><Relationship Id="rId5"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11.png"/><Relationship Id="rId6" Type="http://schemas.openxmlformats.org/officeDocument/2006/relationships/image" Target="../media/image14.png"/><Relationship Id="rId7"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11.png"/><Relationship Id="rId6" Type="http://schemas.openxmlformats.org/officeDocument/2006/relationships/image" Target="../media/image14.png"/><Relationship Id="rId7"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11.png"/><Relationship Id="rId6" Type="http://schemas.openxmlformats.org/officeDocument/2006/relationships/image" Target="../media/image14.png"/><Relationship Id="rId7"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11.png"/><Relationship Id="rId6" Type="http://schemas.openxmlformats.org/officeDocument/2006/relationships/image" Target="../media/image14.png"/><Relationship Id="rId7"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8" name="Shape 48"/>
        <p:cNvGrpSpPr/>
        <p:nvPr/>
      </p:nvGrpSpPr>
      <p:grpSpPr>
        <a:xfrm>
          <a:off x="0" y="0"/>
          <a:ext cx="0" cy="0"/>
          <a:chOff x="0" y="0"/>
          <a:chExt cx="0" cy="0"/>
        </a:xfrm>
      </p:grpSpPr>
      <p:sp>
        <p:nvSpPr>
          <p:cNvPr id="49" name="Google Shape;49;p1"/>
          <p:cNvSpPr/>
          <p:nvPr/>
        </p:nvSpPr>
        <p:spPr>
          <a:xfrm>
            <a:off x="5795507" y="6038004"/>
            <a:ext cx="343535" cy="288290"/>
          </a:xfrm>
          <a:custGeom>
            <a:rect b="b" l="l" r="r" t="t"/>
            <a:pathLst>
              <a:path extrusionOk="0" h="288289" w="343535">
                <a:moveTo>
                  <a:pt x="0" y="288289"/>
                </a:moveTo>
                <a:lnTo>
                  <a:pt x="342921" y="288289"/>
                </a:lnTo>
                <a:lnTo>
                  <a:pt x="342921" y="0"/>
                </a:lnTo>
                <a:lnTo>
                  <a:pt x="0" y="0"/>
                </a:lnTo>
                <a:lnTo>
                  <a:pt x="0" y="288289"/>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 name="Google Shape;50;p1"/>
          <p:cNvSpPr/>
          <p:nvPr/>
        </p:nvSpPr>
        <p:spPr>
          <a:xfrm>
            <a:off x="5795505" y="5551595"/>
            <a:ext cx="860425" cy="774700"/>
          </a:xfrm>
          <a:custGeom>
            <a:rect b="b" l="l" r="r" t="t"/>
            <a:pathLst>
              <a:path extrusionOk="0" h="774700" w="860425">
                <a:moveTo>
                  <a:pt x="860336" y="0"/>
                </a:moveTo>
                <a:lnTo>
                  <a:pt x="517423" y="0"/>
                </a:lnTo>
                <a:lnTo>
                  <a:pt x="517423" y="283210"/>
                </a:lnTo>
                <a:lnTo>
                  <a:pt x="342912" y="283210"/>
                </a:lnTo>
                <a:lnTo>
                  <a:pt x="342912" y="0"/>
                </a:lnTo>
                <a:lnTo>
                  <a:pt x="0" y="0"/>
                </a:lnTo>
                <a:lnTo>
                  <a:pt x="0" y="283210"/>
                </a:lnTo>
                <a:lnTo>
                  <a:pt x="0" y="486410"/>
                </a:lnTo>
                <a:lnTo>
                  <a:pt x="517423" y="486410"/>
                </a:lnTo>
                <a:lnTo>
                  <a:pt x="517423" y="774700"/>
                </a:lnTo>
                <a:lnTo>
                  <a:pt x="860336" y="774700"/>
                </a:lnTo>
                <a:lnTo>
                  <a:pt x="860336" y="486410"/>
                </a:lnTo>
                <a:lnTo>
                  <a:pt x="860336" y="283210"/>
                </a:lnTo>
                <a:lnTo>
                  <a:pt x="860336"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 name="Google Shape;51;p1"/>
          <p:cNvSpPr/>
          <p:nvPr/>
        </p:nvSpPr>
        <p:spPr>
          <a:xfrm>
            <a:off x="6776577" y="5539412"/>
            <a:ext cx="794385" cy="799465"/>
          </a:xfrm>
          <a:custGeom>
            <a:rect b="b" l="l" r="r" t="t"/>
            <a:pathLst>
              <a:path extrusionOk="0" h="799464" w="794384">
                <a:moveTo>
                  <a:pt x="396689" y="0"/>
                </a:moveTo>
                <a:lnTo>
                  <a:pt x="342983" y="3394"/>
                </a:lnTo>
                <a:lnTo>
                  <a:pt x="291433" y="13574"/>
                </a:lnTo>
                <a:lnTo>
                  <a:pt x="242039" y="30537"/>
                </a:lnTo>
                <a:lnTo>
                  <a:pt x="194800" y="54281"/>
                </a:lnTo>
                <a:lnTo>
                  <a:pt x="151201" y="83736"/>
                </a:lnTo>
                <a:lnTo>
                  <a:pt x="112741" y="117819"/>
                </a:lnTo>
                <a:lnTo>
                  <a:pt x="79419" y="156530"/>
                </a:lnTo>
                <a:lnTo>
                  <a:pt x="51234" y="199868"/>
                </a:lnTo>
                <a:lnTo>
                  <a:pt x="28819" y="246922"/>
                </a:lnTo>
                <a:lnTo>
                  <a:pt x="12808" y="295748"/>
                </a:lnTo>
                <a:lnTo>
                  <a:pt x="3202" y="346347"/>
                </a:lnTo>
                <a:lnTo>
                  <a:pt x="0" y="398720"/>
                </a:lnTo>
                <a:lnTo>
                  <a:pt x="3265" y="452211"/>
                </a:lnTo>
                <a:lnTo>
                  <a:pt x="13061" y="503603"/>
                </a:lnTo>
                <a:lnTo>
                  <a:pt x="29388" y="552901"/>
                </a:lnTo>
                <a:lnTo>
                  <a:pt x="52249" y="600107"/>
                </a:lnTo>
                <a:lnTo>
                  <a:pt x="81006" y="644022"/>
                </a:lnTo>
                <a:lnTo>
                  <a:pt x="114517" y="682926"/>
                </a:lnTo>
                <a:lnTo>
                  <a:pt x="152783" y="716821"/>
                </a:lnTo>
                <a:lnTo>
                  <a:pt x="195805" y="745705"/>
                </a:lnTo>
                <a:lnTo>
                  <a:pt x="242793" y="769005"/>
                </a:lnTo>
                <a:lnTo>
                  <a:pt x="291936" y="785647"/>
                </a:lnTo>
                <a:lnTo>
                  <a:pt x="343234" y="795632"/>
                </a:lnTo>
                <a:lnTo>
                  <a:pt x="396689" y="798959"/>
                </a:lnTo>
                <a:lnTo>
                  <a:pt x="450175" y="795632"/>
                </a:lnTo>
                <a:lnTo>
                  <a:pt x="501568" y="785647"/>
                </a:lnTo>
                <a:lnTo>
                  <a:pt x="550868" y="769005"/>
                </a:lnTo>
                <a:lnTo>
                  <a:pt x="598076" y="745705"/>
                </a:lnTo>
                <a:lnTo>
                  <a:pt x="641480" y="716406"/>
                </a:lnTo>
                <a:lnTo>
                  <a:pt x="679875" y="682290"/>
                </a:lnTo>
                <a:lnTo>
                  <a:pt x="713262" y="643356"/>
                </a:lnTo>
                <a:lnTo>
                  <a:pt x="741642" y="599604"/>
                </a:lnTo>
                <a:lnTo>
                  <a:pt x="764498" y="552428"/>
                </a:lnTo>
                <a:lnTo>
                  <a:pt x="780827" y="503222"/>
                </a:lnTo>
                <a:lnTo>
                  <a:pt x="789267" y="459085"/>
                </a:lnTo>
                <a:lnTo>
                  <a:pt x="396689" y="459085"/>
                </a:lnTo>
                <a:lnTo>
                  <a:pt x="381091" y="457691"/>
                </a:lnTo>
                <a:lnTo>
                  <a:pt x="341905" y="436772"/>
                </a:lnTo>
                <a:lnTo>
                  <a:pt x="321457" y="395298"/>
                </a:lnTo>
                <a:lnTo>
                  <a:pt x="320094" y="377925"/>
                </a:lnTo>
                <a:lnTo>
                  <a:pt x="321457" y="360774"/>
                </a:lnTo>
                <a:lnTo>
                  <a:pt x="341905" y="319592"/>
                </a:lnTo>
                <a:lnTo>
                  <a:pt x="380618" y="298191"/>
                </a:lnTo>
                <a:lnTo>
                  <a:pt x="396186" y="296765"/>
                </a:lnTo>
                <a:lnTo>
                  <a:pt x="781314" y="296765"/>
                </a:lnTo>
                <a:lnTo>
                  <a:pt x="780827" y="294224"/>
                </a:lnTo>
                <a:lnTo>
                  <a:pt x="764498" y="245398"/>
                </a:lnTo>
                <a:lnTo>
                  <a:pt x="741642" y="198852"/>
                </a:lnTo>
                <a:lnTo>
                  <a:pt x="713262" y="155546"/>
                </a:lnTo>
                <a:lnTo>
                  <a:pt x="679875" y="116930"/>
                </a:lnTo>
                <a:lnTo>
                  <a:pt x="641480" y="83007"/>
                </a:lnTo>
                <a:lnTo>
                  <a:pt x="598076" y="53778"/>
                </a:lnTo>
                <a:lnTo>
                  <a:pt x="551058" y="30254"/>
                </a:lnTo>
                <a:lnTo>
                  <a:pt x="501823" y="13448"/>
                </a:lnTo>
                <a:lnTo>
                  <a:pt x="450368" y="3362"/>
                </a:lnTo>
                <a:lnTo>
                  <a:pt x="396689" y="0"/>
                </a:lnTo>
                <a:close/>
              </a:path>
              <a:path extrusionOk="0" h="799464" w="794384">
                <a:moveTo>
                  <a:pt x="781314" y="296765"/>
                </a:moveTo>
                <a:lnTo>
                  <a:pt x="396186" y="296765"/>
                </a:lnTo>
                <a:lnTo>
                  <a:pt x="404415" y="297145"/>
                </a:lnTo>
                <a:lnTo>
                  <a:pt x="412356" y="298284"/>
                </a:lnTo>
                <a:lnTo>
                  <a:pt x="451986" y="319592"/>
                </a:lnTo>
                <a:lnTo>
                  <a:pt x="472337" y="360869"/>
                </a:lnTo>
                <a:lnTo>
                  <a:pt x="473797" y="377925"/>
                </a:lnTo>
                <a:lnTo>
                  <a:pt x="472401" y="394920"/>
                </a:lnTo>
                <a:lnTo>
                  <a:pt x="451473" y="436772"/>
                </a:lnTo>
                <a:lnTo>
                  <a:pt x="412287" y="457691"/>
                </a:lnTo>
                <a:lnTo>
                  <a:pt x="396689" y="459085"/>
                </a:lnTo>
                <a:lnTo>
                  <a:pt x="789267" y="459085"/>
                </a:lnTo>
                <a:lnTo>
                  <a:pt x="790625" y="451986"/>
                </a:lnTo>
                <a:lnTo>
                  <a:pt x="793892" y="398720"/>
                </a:lnTo>
                <a:lnTo>
                  <a:pt x="790687" y="346347"/>
                </a:lnTo>
                <a:lnTo>
                  <a:pt x="790601" y="345204"/>
                </a:lnTo>
                <a:lnTo>
                  <a:pt x="781314" y="296765"/>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 name="Google Shape;52;p1"/>
          <p:cNvSpPr/>
          <p:nvPr/>
        </p:nvSpPr>
        <p:spPr>
          <a:xfrm>
            <a:off x="7629814" y="5539415"/>
            <a:ext cx="726440" cy="799465"/>
          </a:xfrm>
          <a:custGeom>
            <a:rect b="b" l="l" r="r" t="t"/>
            <a:pathLst>
              <a:path extrusionOk="0" h="799464" w="726440">
                <a:moveTo>
                  <a:pt x="402270" y="0"/>
                </a:moveTo>
                <a:lnTo>
                  <a:pt x="343566" y="1811"/>
                </a:lnTo>
                <a:lnTo>
                  <a:pt x="289879" y="7245"/>
                </a:lnTo>
                <a:lnTo>
                  <a:pt x="241208" y="16300"/>
                </a:lnTo>
                <a:lnTo>
                  <a:pt x="197554" y="28977"/>
                </a:lnTo>
                <a:lnTo>
                  <a:pt x="158916" y="45274"/>
                </a:lnTo>
                <a:lnTo>
                  <a:pt x="125294" y="65191"/>
                </a:lnTo>
                <a:lnTo>
                  <a:pt x="91691" y="93831"/>
                </a:lnTo>
                <a:lnTo>
                  <a:pt x="65557" y="127604"/>
                </a:lnTo>
                <a:lnTo>
                  <a:pt x="46890" y="166512"/>
                </a:lnTo>
                <a:lnTo>
                  <a:pt x="35690" y="210554"/>
                </a:lnTo>
                <a:lnTo>
                  <a:pt x="31957" y="259730"/>
                </a:lnTo>
                <a:lnTo>
                  <a:pt x="34715" y="296791"/>
                </a:lnTo>
                <a:lnTo>
                  <a:pt x="56782" y="361972"/>
                </a:lnTo>
                <a:lnTo>
                  <a:pt x="103102" y="416000"/>
                </a:lnTo>
                <a:lnTo>
                  <a:pt x="139498" y="440952"/>
                </a:lnTo>
                <a:lnTo>
                  <a:pt x="185278" y="464950"/>
                </a:lnTo>
                <a:lnTo>
                  <a:pt x="240442" y="487995"/>
                </a:lnTo>
                <a:lnTo>
                  <a:pt x="263193" y="497243"/>
                </a:lnTo>
                <a:lnTo>
                  <a:pt x="282741" y="506201"/>
                </a:lnTo>
                <a:lnTo>
                  <a:pt x="322326" y="531866"/>
                </a:lnTo>
                <a:lnTo>
                  <a:pt x="335309" y="562066"/>
                </a:lnTo>
                <a:lnTo>
                  <a:pt x="334278" y="571054"/>
                </a:lnTo>
                <a:lnTo>
                  <a:pt x="300238" y="602583"/>
                </a:lnTo>
                <a:lnTo>
                  <a:pt x="277478" y="605688"/>
                </a:lnTo>
                <a:lnTo>
                  <a:pt x="252148" y="603564"/>
                </a:lnTo>
                <a:lnTo>
                  <a:pt x="200153" y="586569"/>
                </a:lnTo>
                <a:lnTo>
                  <a:pt x="147519" y="553347"/>
                </a:lnTo>
                <a:lnTo>
                  <a:pt x="102626" y="508451"/>
                </a:lnTo>
                <a:lnTo>
                  <a:pt x="83704" y="481912"/>
                </a:lnTo>
                <a:lnTo>
                  <a:pt x="0" y="740616"/>
                </a:lnTo>
                <a:lnTo>
                  <a:pt x="42039" y="755429"/>
                </a:lnTo>
                <a:lnTo>
                  <a:pt x="84460" y="767891"/>
                </a:lnTo>
                <a:lnTo>
                  <a:pt x="127262" y="778003"/>
                </a:lnTo>
                <a:lnTo>
                  <a:pt x="170445" y="785766"/>
                </a:lnTo>
                <a:lnTo>
                  <a:pt x="214419" y="791538"/>
                </a:lnTo>
                <a:lnTo>
                  <a:pt x="259596" y="795661"/>
                </a:lnTo>
                <a:lnTo>
                  <a:pt x="305979" y="798135"/>
                </a:lnTo>
                <a:lnTo>
                  <a:pt x="353570" y="798959"/>
                </a:lnTo>
                <a:lnTo>
                  <a:pt x="412743" y="797135"/>
                </a:lnTo>
                <a:lnTo>
                  <a:pt x="466830" y="791661"/>
                </a:lnTo>
                <a:lnTo>
                  <a:pt x="515831" y="782537"/>
                </a:lnTo>
                <a:lnTo>
                  <a:pt x="559745" y="769764"/>
                </a:lnTo>
                <a:lnTo>
                  <a:pt x="598574" y="753340"/>
                </a:lnTo>
                <a:lnTo>
                  <a:pt x="632315" y="733265"/>
                </a:lnTo>
                <a:lnTo>
                  <a:pt x="666010" y="704687"/>
                </a:lnTo>
                <a:lnTo>
                  <a:pt x="692217" y="671502"/>
                </a:lnTo>
                <a:lnTo>
                  <a:pt x="710938" y="633709"/>
                </a:lnTo>
                <a:lnTo>
                  <a:pt x="722170" y="591311"/>
                </a:lnTo>
                <a:lnTo>
                  <a:pt x="725915" y="544308"/>
                </a:lnTo>
                <a:lnTo>
                  <a:pt x="723219" y="506323"/>
                </a:lnTo>
                <a:lnTo>
                  <a:pt x="701659" y="439873"/>
                </a:lnTo>
                <a:lnTo>
                  <a:pt x="654071" y="383977"/>
                </a:lnTo>
                <a:lnTo>
                  <a:pt x="612031" y="356490"/>
                </a:lnTo>
                <a:lnTo>
                  <a:pt x="556676" y="328938"/>
                </a:lnTo>
                <a:lnTo>
                  <a:pt x="488006" y="301320"/>
                </a:lnTo>
                <a:lnTo>
                  <a:pt x="460971" y="290734"/>
                </a:lnTo>
                <a:lnTo>
                  <a:pt x="437713" y="280779"/>
                </a:lnTo>
                <a:lnTo>
                  <a:pt x="402521" y="262766"/>
                </a:lnTo>
                <a:lnTo>
                  <a:pt x="374878" y="227762"/>
                </a:lnTo>
                <a:lnTo>
                  <a:pt x="375766" y="218523"/>
                </a:lnTo>
                <a:lnTo>
                  <a:pt x="407719" y="185856"/>
                </a:lnTo>
                <a:lnTo>
                  <a:pt x="435243" y="182622"/>
                </a:lnTo>
                <a:lnTo>
                  <a:pt x="461841" y="184477"/>
                </a:lnTo>
                <a:lnTo>
                  <a:pt x="513329" y="199316"/>
                </a:lnTo>
                <a:lnTo>
                  <a:pt x="562246" y="228643"/>
                </a:lnTo>
                <a:lnTo>
                  <a:pt x="606888" y="270363"/>
                </a:lnTo>
                <a:lnTo>
                  <a:pt x="627499" y="295739"/>
                </a:lnTo>
                <a:lnTo>
                  <a:pt x="712721" y="51747"/>
                </a:lnTo>
                <a:lnTo>
                  <a:pt x="663644" y="35673"/>
                </a:lnTo>
                <a:lnTo>
                  <a:pt x="607588" y="22325"/>
                </a:lnTo>
                <a:lnTo>
                  <a:pt x="566118" y="14711"/>
                </a:lnTo>
                <a:lnTo>
                  <a:pt x="523630" y="8436"/>
                </a:lnTo>
                <a:lnTo>
                  <a:pt x="482414" y="3811"/>
                </a:lnTo>
                <a:lnTo>
                  <a:pt x="442087" y="955"/>
                </a:lnTo>
                <a:lnTo>
                  <a:pt x="422115" y="239"/>
                </a:lnTo>
                <a:lnTo>
                  <a:pt x="402270"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 name="Google Shape;53;p1"/>
          <p:cNvSpPr/>
          <p:nvPr/>
        </p:nvSpPr>
        <p:spPr>
          <a:xfrm>
            <a:off x="8452613" y="5551596"/>
            <a:ext cx="777240" cy="774700"/>
          </a:xfrm>
          <a:custGeom>
            <a:rect b="b" l="l" r="r" t="t"/>
            <a:pathLst>
              <a:path extrusionOk="0" h="774700" w="777240">
                <a:moveTo>
                  <a:pt x="474812" y="0"/>
                </a:moveTo>
                <a:lnTo>
                  <a:pt x="0" y="0"/>
                </a:lnTo>
                <a:lnTo>
                  <a:pt x="0" y="774091"/>
                </a:lnTo>
                <a:lnTo>
                  <a:pt x="342408" y="774091"/>
                </a:lnTo>
                <a:lnTo>
                  <a:pt x="342408" y="455022"/>
                </a:lnTo>
                <a:lnTo>
                  <a:pt x="692004" y="455022"/>
                </a:lnTo>
                <a:lnTo>
                  <a:pt x="722930" y="421887"/>
                </a:lnTo>
                <a:lnTo>
                  <a:pt x="757456" y="362476"/>
                </a:lnTo>
                <a:lnTo>
                  <a:pt x="765155" y="339874"/>
                </a:lnTo>
                <a:lnTo>
                  <a:pt x="370815" y="339874"/>
                </a:lnTo>
                <a:lnTo>
                  <a:pt x="364093" y="339621"/>
                </a:lnTo>
                <a:lnTo>
                  <a:pt x="357118" y="338860"/>
                </a:lnTo>
                <a:lnTo>
                  <a:pt x="349890" y="337590"/>
                </a:lnTo>
                <a:lnTo>
                  <a:pt x="342408" y="335811"/>
                </a:lnTo>
                <a:lnTo>
                  <a:pt x="342408" y="167398"/>
                </a:lnTo>
                <a:lnTo>
                  <a:pt x="759107" y="167398"/>
                </a:lnTo>
                <a:lnTo>
                  <a:pt x="754319" y="154555"/>
                </a:lnTo>
                <a:lnTo>
                  <a:pt x="726178" y="107269"/>
                </a:lnTo>
                <a:lnTo>
                  <a:pt x="689130" y="68217"/>
                </a:lnTo>
                <a:lnTo>
                  <a:pt x="644233" y="38026"/>
                </a:lnTo>
                <a:lnTo>
                  <a:pt x="592811" y="16674"/>
                </a:lnTo>
                <a:lnTo>
                  <a:pt x="555469" y="7350"/>
                </a:lnTo>
                <a:lnTo>
                  <a:pt x="516024" y="1837"/>
                </a:lnTo>
                <a:lnTo>
                  <a:pt x="495639" y="459"/>
                </a:lnTo>
                <a:lnTo>
                  <a:pt x="474812" y="0"/>
                </a:lnTo>
                <a:close/>
              </a:path>
              <a:path extrusionOk="0" h="774700" w="777240">
                <a:moveTo>
                  <a:pt x="692004" y="455022"/>
                </a:moveTo>
                <a:lnTo>
                  <a:pt x="342408" y="455022"/>
                </a:lnTo>
                <a:lnTo>
                  <a:pt x="366089" y="471793"/>
                </a:lnTo>
                <a:lnTo>
                  <a:pt x="410982" y="497917"/>
                </a:lnTo>
                <a:lnTo>
                  <a:pt x="453058" y="513930"/>
                </a:lnTo>
                <a:lnTo>
                  <a:pt x="496685" y="521536"/>
                </a:lnTo>
                <a:lnTo>
                  <a:pt x="519450" y="522486"/>
                </a:lnTo>
                <a:lnTo>
                  <a:pt x="553151" y="520331"/>
                </a:lnTo>
                <a:lnTo>
                  <a:pt x="617323" y="503085"/>
                </a:lnTo>
                <a:lnTo>
                  <a:pt x="675752" y="469320"/>
                </a:lnTo>
                <a:lnTo>
                  <a:pt x="692004" y="455022"/>
                </a:lnTo>
                <a:close/>
              </a:path>
              <a:path extrusionOk="0" h="774700" w="777240">
                <a:moveTo>
                  <a:pt x="759107" y="167398"/>
                </a:moveTo>
                <a:lnTo>
                  <a:pt x="379443" y="167398"/>
                </a:lnTo>
                <a:lnTo>
                  <a:pt x="396705" y="168792"/>
                </a:lnTo>
                <a:lnTo>
                  <a:pt x="411970" y="172975"/>
                </a:lnTo>
                <a:lnTo>
                  <a:pt x="445498" y="201953"/>
                </a:lnTo>
                <a:lnTo>
                  <a:pt x="457054" y="251604"/>
                </a:lnTo>
                <a:lnTo>
                  <a:pt x="456657" y="261289"/>
                </a:lnTo>
                <a:lnTo>
                  <a:pt x="443103" y="303091"/>
                </a:lnTo>
                <a:lnTo>
                  <a:pt x="413270" y="330040"/>
                </a:lnTo>
                <a:lnTo>
                  <a:pt x="370815" y="339874"/>
                </a:lnTo>
                <a:lnTo>
                  <a:pt x="765155" y="339874"/>
                </a:lnTo>
                <a:lnTo>
                  <a:pt x="768395" y="330361"/>
                </a:lnTo>
                <a:lnTo>
                  <a:pt x="774960" y="296785"/>
                </a:lnTo>
                <a:lnTo>
                  <a:pt x="777149" y="261751"/>
                </a:lnTo>
                <a:lnTo>
                  <a:pt x="774612" y="224307"/>
                </a:lnTo>
                <a:lnTo>
                  <a:pt x="767002" y="188575"/>
                </a:lnTo>
                <a:lnTo>
                  <a:pt x="759107" y="167398"/>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 name="Google Shape;54;p1"/>
          <p:cNvSpPr/>
          <p:nvPr/>
        </p:nvSpPr>
        <p:spPr>
          <a:xfrm>
            <a:off x="9318030" y="5551590"/>
            <a:ext cx="342900" cy="774700"/>
          </a:xfrm>
          <a:custGeom>
            <a:rect b="b" l="l" r="r" t="t"/>
            <a:pathLst>
              <a:path extrusionOk="0" h="774700" w="342900">
                <a:moveTo>
                  <a:pt x="342408" y="0"/>
                </a:moveTo>
                <a:lnTo>
                  <a:pt x="0" y="0"/>
                </a:lnTo>
                <a:lnTo>
                  <a:pt x="0" y="774102"/>
                </a:lnTo>
                <a:lnTo>
                  <a:pt x="342408" y="774102"/>
                </a:lnTo>
                <a:lnTo>
                  <a:pt x="342408"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 name="Google Shape;55;p1"/>
          <p:cNvSpPr/>
          <p:nvPr/>
        </p:nvSpPr>
        <p:spPr>
          <a:xfrm>
            <a:off x="11566259" y="5551595"/>
            <a:ext cx="643255" cy="774700"/>
          </a:xfrm>
          <a:custGeom>
            <a:rect b="b" l="l" r="r" t="t"/>
            <a:pathLst>
              <a:path extrusionOk="0" h="774700" w="643254">
                <a:moveTo>
                  <a:pt x="643216" y="580390"/>
                </a:moveTo>
                <a:lnTo>
                  <a:pt x="342912" y="580390"/>
                </a:lnTo>
                <a:lnTo>
                  <a:pt x="342912" y="0"/>
                </a:lnTo>
                <a:lnTo>
                  <a:pt x="0" y="0"/>
                </a:lnTo>
                <a:lnTo>
                  <a:pt x="0" y="580390"/>
                </a:lnTo>
                <a:lnTo>
                  <a:pt x="0" y="774700"/>
                </a:lnTo>
                <a:lnTo>
                  <a:pt x="643216" y="774700"/>
                </a:lnTo>
                <a:lnTo>
                  <a:pt x="643216" y="58039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 name="Google Shape;56;p1"/>
          <p:cNvSpPr/>
          <p:nvPr/>
        </p:nvSpPr>
        <p:spPr>
          <a:xfrm>
            <a:off x="12295216" y="5551590"/>
            <a:ext cx="342900" cy="774700"/>
          </a:xfrm>
          <a:custGeom>
            <a:rect b="b" l="l" r="r" t="t"/>
            <a:pathLst>
              <a:path extrusionOk="0" h="774700" w="342900">
                <a:moveTo>
                  <a:pt x="342408" y="0"/>
                </a:moveTo>
                <a:lnTo>
                  <a:pt x="0" y="0"/>
                </a:lnTo>
                <a:lnTo>
                  <a:pt x="0" y="774102"/>
                </a:lnTo>
                <a:lnTo>
                  <a:pt x="342408" y="774102"/>
                </a:lnTo>
                <a:lnTo>
                  <a:pt x="342408"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 name="Google Shape;57;p1"/>
          <p:cNvSpPr/>
          <p:nvPr/>
        </p:nvSpPr>
        <p:spPr>
          <a:xfrm>
            <a:off x="12733490" y="5551595"/>
            <a:ext cx="1644014" cy="774700"/>
          </a:xfrm>
          <a:custGeom>
            <a:rect b="b" l="l" r="r" t="t"/>
            <a:pathLst>
              <a:path extrusionOk="0" h="774700" w="1644015">
                <a:moveTo>
                  <a:pt x="687870" y="0"/>
                </a:moveTo>
                <a:lnTo>
                  <a:pt x="0" y="0"/>
                </a:lnTo>
                <a:lnTo>
                  <a:pt x="0" y="342900"/>
                </a:lnTo>
                <a:lnTo>
                  <a:pt x="172478" y="342900"/>
                </a:lnTo>
                <a:lnTo>
                  <a:pt x="172478" y="774700"/>
                </a:lnTo>
                <a:lnTo>
                  <a:pt x="515391" y="774700"/>
                </a:lnTo>
                <a:lnTo>
                  <a:pt x="515391" y="342900"/>
                </a:lnTo>
                <a:lnTo>
                  <a:pt x="687870" y="342900"/>
                </a:lnTo>
                <a:lnTo>
                  <a:pt x="687870" y="0"/>
                </a:lnTo>
                <a:close/>
              </a:path>
              <a:path extrusionOk="0" h="774700" w="1644015">
                <a:moveTo>
                  <a:pt x="1643570" y="0"/>
                </a:moveTo>
                <a:lnTo>
                  <a:pt x="1296593" y="0"/>
                </a:lnTo>
                <a:lnTo>
                  <a:pt x="1177391" y="175514"/>
                </a:lnTo>
                <a:lnTo>
                  <a:pt x="1057668" y="0"/>
                </a:lnTo>
                <a:lnTo>
                  <a:pt x="710704" y="0"/>
                </a:lnTo>
                <a:lnTo>
                  <a:pt x="1005941" y="436270"/>
                </a:lnTo>
                <a:lnTo>
                  <a:pt x="1005941" y="774103"/>
                </a:lnTo>
                <a:lnTo>
                  <a:pt x="1348841" y="774103"/>
                </a:lnTo>
                <a:lnTo>
                  <a:pt x="1348841" y="436270"/>
                </a:lnTo>
                <a:lnTo>
                  <a:pt x="1643570"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58" name="Google Shape;58;p1"/>
          <p:cNvPicPr preferRelativeResize="0"/>
          <p:nvPr/>
        </p:nvPicPr>
        <p:blipFill rotWithShape="1">
          <a:blip r:embed="rId3">
            <a:alphaModFix/>
          </a:blip>
          <a:srcRect b="0" l="0" r="0" t="0"/>
          <a:stretch/>
        </p:blipFill>
        <p:spPr>
          <a:xfrm>
            <a:off x="7811507" y="4563343"/>
            <a:ext cx="3909706" cy="1762950"/>
          </a:xfrm>
          <a:prstGeom prst="rect">
            <a:avLst/>
          </a:prstGeom>
          <a:noFill/>
          <a:ln>
            <a:noFill/>
          </a:ln>
        </p:spPr>
      </p:pic>
      <p:sp>
        <p:nvSpPr>
          <p:cNvPr id="59" name="Google Shape;59;p1"/>
          <p:cNvSpPr/>
          <p:nvPr/>
        </p:nvSpPr>
        <p:spPr>
          <a:xfrm>
            <a:off x="11834364" y="4920548"/>
            <a:ext cx="417830" cy="102235"/>
          </a:xfrm>
          <a:custGeom>
            <a:rect b="b" l="l" r="r" t="t"/>
            <a:pathLst>
              <a:path extrusionOk="0" h="102235" w="417829">
                <a:moveTo>
                  <a:pt x="26598" y="0"/>
                </a:moveTo>
                <a:lnTo>
                  <a:pt x="6690" y="15908"/>
                </a:lnTo>
                <a:lnTo>
                  <a:pt x="0" y="50930"/>
                </a:lnTo>
                <a:lnTo>
                  <a:pt x="6608" y="85959"/>
                </a:lnTo>
                <a:lnTo>
                  <a:pt x="26598" y="101892"/>
                </a:lnTo>
                <a:lnTo>
                  <a:pt x="391006" y="102028"/>
                </a:lnTo>
                <a:lnTo>
                  <a:pt x="410914" y="86119"/>
                </a:lnTo>
                <a:lnTo>
                  <a:pt x="417605" y="51097"/>
                </a:lnTo>
                <a:lnTo>
                  <a:pt x="410996" y="16068"/>
                </a:lnTo>
                <a:lnTo>
                  <a:pt x="391006" y="136"/>
                </a:lnTo>
                <a:lnTo>
                  <a:pt x="26598" y="0"/>
                </a:lnTo>
                <a:close/>
              </a:path>
            </a:pathLst>
          </a:custGeom>
          <a:solidFill>
            <a:srgbClr val="00272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 name="Google Shape;60;p1"/>
          <p:cNvSpPr/>
          <p:nvPr/>
        </p:nvSpPr>
        <p:spPr>
          <a:xfrm>
            <a:off x="12088013" y="4722310"/>
            <a:ext cx="205104" cy="490855"/>
          </a:xfrm>
          <a:custGeom>
            <a:rect b="b" l="l" r="r" t="t"/>
            <a:pathLst>
              <a:path extrusionOk="0" h="490854" w="205104">
                <a:moveTo>
                  <a:pt x="204533" y="214287"/>
                </a:moveTo>
                <a:lnTo>
                  <a:pt x="200482" y="185470"/>
                </a:lnTo>
                <a:lnTo>
                  <a:pt x="184759" y="165900"/>
                </a:lnTo>
                <a:lnTo>
                  <a:pt x="140081" y="137160"/>
                </a:lnTo>
                <a:lnTo>
                  <a:pt x="101650" y="102539"/>
                </a:lnTo>
                <a:lnTo>
                  <a:pt x="69596" y="61976"/>
                </a:lnTo>
                <a:lnTo>
                  <a:pt x="48653" y="23837"/>
                </a:lnTo>
                <a:lnTo>
                  <a:pt x="47167" y="15913"/>
                </a:lnTo>
                <a:lnTo>
                  <a:pt x="40386" y="10528"/>
                </a:lnTo>
                <a:lnTo>
                  <a:pt x="35966" y="4584"/>
                </a:lnTo>
                <a:lnTo>
                  <a:pt x="31203" y="3213"/>
                </a:lnTo>
                <a:lnTo>
                  <a:pt x="27178" y="0"/>
                </a:lnTo>
                <a:lnTo>
                  <a:pt x="23317" y="3086"/>
                </a:lnTo>
                <a:lnTo>
                  <a:pt x="16624" y="5842"/>
                </a:lnTo>
                <a:lnTo>
                  <a:pt x="8255" y="15125"/>
                </a:lnTo>
                <a:lnTo>
                  <a:pt x="7264" y="15913"/>
                </a:lnTo>
                <a:lnTo>
                  <a:pt x="6731" y="18656"/>
                </a:lnTo>
                <a:lnTo>
                  <a:pt x="1511" y="32054"/>
                </a:lnTo>
                <a:lnTo>
                  <a:pt x="0" y="51231"/>
                </a:lnTo>
                <a:lnTo>
                  <a:pt x="2489" y="70510"/>
                </a:lnTo>
                <a:lnTo>
                  <a:pt x="6705" y="83464"/>
                </a:lnTo>
                <a:lnTo>
                  <a:pt x="7188" y="85966"/>
                </a:lnTo>
                <a:lnTo>
                  <a:pt x="7645" y="86347"/>
                </a:lnTo>
                <a:lnTo>
                  <a:pt x="8013" y="87439"/>
                </a:lnTo>
                <a:lnTo>
                  <a:pt x="31038" y="131165"/>
                </a:lnTo>
                <a:lnTo>
                  <a:pt x="59080" y="171030"/>
                </a:lnTo>
                <a:lnTo>
                  <a:pt x="91922" y="206692"/>
                </a:lnTo>
                <a:lnTo>
                  <a:pt x="110756" y="222364"/>
                </a:lnTo>
                <a:lnTo>
                  <a:pt x="97574" y="236448"/>
                </a:lnTo>
                <a:lnTo>
                  <a:pt x="67398" y="276644"/>
                </a:lnTo>
                <a:lnTo>
                  <a:pt x="41770" y="319887"/>
                </a:lnTo>
                <a:lnTo>
                  <a:pt x="20764" y="366026"/>
                </a:lnTo>
                <a:lnTo>
                  <a:pt x="4483" y="414883"/>
                </a:lnTo>
                <a:lnTo>
                  <a:pt x="723" y="451370"/>
                </a:lnTo>
                <a:lnTo>
                  <a:pt x="4318" y="470179"/>
                </a:lnTo>
                <a:lnTo>
                  <a:pt x="13627" y="484581"/>
                </a:lnTo>
                <a:lnTo>
                  <a:pt x="25400" y="490334"/>
                </a:lnTo>
                <a:lnTo>
                  <a:pt x="35445" y="487540"/>
                </a:lnTo>
                <a:lnTo>
                  <a:pt x="43281" y="478701"/>
                </a:lnTo>
                <a:lnTo>
                  <a:pt x="48463" y="466305"/>
                </a:lnTo>
                <a:lnTo>
                  <a:pt x="64884" y="419049"/>
                </a:lnTo>
                <a:lnTo>
                  <a:pt x="86956" y="374916"/>
                </a:lnTo>
                <a:lnTo>
                  <a:pt x="114452" y="334200"/>
                </a:lnTo>
                <a:lnTo>
                  <a:pt x="147142" y="297180"/>
                </a:lnTo>
                <a:lnTo>
                  <a:pt x="184759" y="264147"/>
                </a:lnTo>
                <a:lnTo>
                  <a:pt x="198704" y="243471"/>
                </a:lnTo>
                <a:lnTo>
                  <a:pt x="204533" y="214287"/>
                </a:lnTo>
                <a:close/>
              </a:path>
            </a:pathLst>
          </a:custGeom>
          <a:solidFill>
            <a:srgbClr val="00272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61" name="Google Shape;61;p1"/>
          <p:cNvPicPr preferRelativeResize="0"/>
          <p:nvPr/>
        </p:nvPicPr>
        <p:blipFill rotWithShape="1">
          <a:blip r:embed="rId4">
            <a:alphaModFix/>
          </a:blip>
          <a:srcRect b="0" l="0" r="0" t="0"/>
          <a:stretch/>
        </p:blipFill>
        <p:spPr>
          <a:xfrm>
            <a:off x="1136650" y="930275"/>
            <a:ext cx="3586134" cy="812229"/>
          </a:xfrm>
          <a:prstGeom prst="rect">
            <a:avLst/>
          </a:prstGeom>
          <a:noFill/>
          <a:ln>
            <a:noFill/>
          </a:ln>
        </p:spPr>
      </p:pic>
      <p:sp>
        <p:nvSpPr>
          <p:cNvPr id="62" name="Google Shape;62;p1"/>
          <p:cNvSpPr txBox="1"/>
          <p:nvPr/>
        </p:nvSpPr>
        <p:spPr>
          <a:xfrm>
            <a:off x="5433783" y="7302365"/>
            <a:ext cx="9236533" cy="224676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FD9107"/>
                </a:solidFill>
                <a:latin typeface="Calibri"/>
                <a:ea typeface="Calibri"/>
                <a:cs typeface="Calibri"/>
                <a:sym typeface="Calibri"/>
              </a:rPr>
              <a:t>POSITION PAPER – The challenge of attracting and retaining quality employees in the hospitality Industry</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FD9107"/>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FD9107"/>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2800"/>
              <a:buFont typeface="Arial"/>
              <a:buNone/>
            </a:pPr>
            <a:r>
              <a:t/>
            </a:r>
            <a:endParaRPr b="1" i="0" sz="2800" u="none" cap="none" strike="noStrike">
              <a:solidFill>
                <a:srgbClr val="FD9107"/>
              </a:solidFill>
              <a:latin typeface="Calibri"/>
              <a:ea typeface="Calibri"/>
              <a:cs typeface="Calibri"/>
              <a:sym typeface="Calibri"/>
            </a:endParaRPr>
          </a:p>
        </p:txBody>
      </p:sp>
      <p:sp>
        <p:nvSpPr>
          <p:cNvPr id="63" name="Google Shape;63;p1"/>
          <p:cNvSpPr txBox="1"/>
          <p:nvPr>
            <p:ph idx="11" type="ftr"/>
          </p:nvPr>
        </p:nvSpPr>
        <p:spPr>
          <a:xfrm>
            <a:off x="650280" y="10266397"/>
            <a:ext cx="17678400" cy="492443"/>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SzPts val="1400"/>
              <a:buNone/>
            </a:pPr>
            <a:r>
              <a:rPr lang="en-US" sz="1600">
                <a:latin typeface="Calibri"/>
                <a:ea typeface="Calibri"/>
                <a:cs typeface="Calibri"/>
                <a:sym typeface="Calibri"/>
              </a:rPr>
              <a:t>This document was developed in the Pathway to Hospitality project, co-funded by the Erasmus+ programme of the European Union. The European Commission's support does not constitute an endorsement </a:t>
            </a:r>
            <a:br>
              <a:rPr lang="en-US" sz="1600">
                <a:latin typeface="Calibri"/>
                <a:ea typeface="Calibri"/>
                <a:cs typeface="Calibri"/>
                <a:sym typeface="Calibri"/>
              </a:rPr>
            </a:br>
            <a:r>
              <a:rPr lang="en-US" sz="1600">
                <a:latin typeface="Calibri"/>
                <a:ea typeface="Calibri"/>
                <a:cs typeface="Calibri"/>
                <a:sym typeface="Calibri"/>
              </a:rPr>
              <a:t>of the contents, which reflect the views only of the authors, and the Commission cannot be held responsible for any use which may be made of the information contained therein. </a:t>
            </a:r>
            <a:endParaRPr sz="160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0"/>
          <p:cNvSpPr txBox="1"/>
          <p:nvPr/>
        </p:nvSpPr>
        <p:spPr>
          <a:xfrm>
            <a:off x="2610400" y="3102847"/>
            <a:ext cx="4114800" cy="1491615"/>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Due to the labour shortage, the hospi- tality sector is regarded as the employer of unskilled, entry-level people, who generally lack motivation.</a:t>
            </a:r>
            <a:endParaRPr b="0" i="0" sz="1950" u="none" cap="none" strike="noStrike">
              <a:solidFill>
                <a:srgbClr val="000000"/>
              </a:solidFill>
              <a:latin typeface="Calibri"/>
              <a:ea typeface="Calibri"/>
              <a:cs typeface="Calibri"/>
              <a:sym typeface="Calibri"/>
            </a:endParaRPr>
          </a:p>
        </p:txBody>
      </p:sp>
      <p:sp>
        <p:nvSpPr>
          <p:cNvPr id="202" name="Google Shape;202;p10"/>
          <p:cNvSpPr txBox="1"/>
          <p:nvPr>
            <p:ph type="title"/>
          </p:nvPr>
        </p:nvSpPr>
        <p:spPr>
          <a:xfrm>
            <a:off x="2594074" y="1856439"/>
            <a:ext cx="3488690" cy="528319"/>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SzPts val="1400"/>
              <a:buNone/>
            </a:pPr>
            <a:r>
              <a:rPr lang="en-US"/>
              <a:t>Common Prejudice</a:t>
            </a:r>
            <a:endParaRPr/>
          </a:p>
        </p:txBody>
      </p:sp>
      <p:grpSp>
        <p:nvGrpSpPr>
          <p:cNvPr id="203" name="Google Shape;203;p10"/>
          <p:cNvGrpSpPr/>
          <p:nvPr/>
        </p:nvGrpSpPr>
        <p:grpSpPr>
          <a:xfrm>
            <a:off x="1126063" y="1535442"/>
            <a:ext cx="4167066" cy="9260106"/>
            <a:chOff x="1126063" y="1535442"/>
            <a:chExt cx="4167066" cy="9260106"/>
          </a:xfrm>
        </p:grpSpPr>
        <p:pic>
          <p:nvPicPr>
            <p:cNvPr id="204" name="Google Shape;204;p10"/>
            <p:cNvPicPr preferRelativeResize="0"/>
            <p:nvPr/>
          </p:nvPicPr>
          <p:blipFill rotWithShape="1">
            <a:blip r:embed="rId3">
              <a:alphaModFix/>
            </a:blip>
            <a:srcRect b="0" l="0" r="0" t="0"/>
            <a:stretch/>
          </p:blipFill>
          <p:spPr>
            <a:xfrm>
              <a:off x="1126063" y="1535442"/>
              <a:ext cx="1221941" cy="1235970"/>
            </a:xfrm>
            <a:prstGeom prst="rect">
              <a:avLst/>
            </a:prstGeom>
            <a:noFill/>
            <a:ln>
              <a:noFill/>
            </a:ln>
          </p:spPr>
        </p:pic>
        <p:sp>
          <p:nvSpPr>
            <p:cNvPr id="205" name="Google Shape;205;p10"/>
            <p:cNvSpPr/>
            <p:nvPr/>
          </p:nvSpPr>
          <p:spPr>
            <a:xfrm>
              <a:off x="1687563" y="3219678"/>
              <a:ext cx="73660" cy="1284605"/>
            </a:xfrm>
            <a:custGeom>
              <a:rect b="b" l="l" r="r" t="t"/>
              <a:pathLst>
                <a:path extrusionOk="0" h="1284604" w="73660">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206" name="Google Shape;206;p10"/>
            <p:cNvPicPr preferRelativeResize="0"/>
            <p:nvPr/>
          </p:nvPicPr>
          <p:blipFill rotWithShape="1">
            <a:blip r:embed="rId4">
              <a:alphaModFix/>
            </a:blip>
            <a:srcRect b="0" l="0" r="0" t="0"/>
            <a:stretch/>
          </p:blipFill>
          <p:spPr>
            <a:xfrm>
              <a:off x="1504748" y="7076743"/>
              <a:ext cx="3788381" cy="3718805"/>
            </a:xfrm>
            <a:prstGeom prst="rect">
              <a:avLst/>
            </a:prstGeom>
            <a:noFill/>
            <a:ln>
              <a:noFill/>
            </a:ln>
          </p:spPr>
        </p:pic>
      </p:grpSp>
      <p:sp>
        <p:nvSpPr>
          <p:cNvPr id="207" name="Google Shape;207;p10"/>
          <p:cNvSpPr txBox="1"/>
          <p:nvPr/>
        </p:nvSpPr>
        <p:spPr>
          <a:xfrm>
            <a:off x="9448741" y="1856439"/>
            <a:ext cx="6394450" cy="528320"/>
          </a:xfrm>
          <a:prstGeom prst="rect">
            <a:avLst/>
          </a:prstGeom>
          <a:noFill/>
          <a:ln>
            <a:noFill/>
          </a:ln>
        </p:spPr>
        <p:txBody>
          <a:bodyPr anchorCtr="0" anchor="t" bIns="0" lIns="0" spcFirstLastPara="1" rIns="0" wrap="square" tIns="12050">
            <a:spAutoFit/>
          </a:bodyPr>
          <a:lstStyle/>
          <a:p>
            <a:pPr indent="0" lvl="0" marL="12700" marR="0" rtl="0" algn="l">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Counter argument</a:t>
            </a:r>
            <a:endParaRPr b="0" i="0" sz="3300" u="none" cap="none" strike="noStrike">
              <a:solidFill>
                <a:srgbClr val="000000"/>
              </a:solidFill>
              <a:latin typeface="Calibri"/>
              <a:ea typeface="Calibri"/>
              <a:cs typeface="Calibri"/>
              <a:sym typeface="Calibri"/>
            </a:endParaRPr>
          </a:p>
        </p:txBody>
      </p:sp>
      <p:sp>
        <p:nvSpPr>
          <p:cNvPr id="208" name="Google Shape;208;p10"/>
          <p:cNvSpPr/>
          <p:nvPr/>
        </p:nvSpPr>
        <p:spPr>
          <a:xfrm>
            <a:off x="8551868" y="3219678"/>
            <a:ext cx="73660" cy="1284605"/>
          </a:xfrm>
          <a:custGeom>
            <a:rect b="b" l="l" r="r" t="t"/>
            <a:pathLst>
              <a:path extrusionOk="0" h="1284604" w="73659">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9" name="Google Shape;209;p10"/>
          <p:cNvSpPr txBox="1"/>
          <p:nvPr/>
        </p:nvSpPr>
        <p:spPr>
          <a:xfrm>
            <a:off x="9457111" y="3083669"/>
            <a:ext cx="8739505" cy="1491615"/>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1" i="0" lang="en-US" sz="1950" u="none" cap="none" strike="noStrike">
                <a:solidFill>
                  <a:srgbClr val="000000"/>
                </a:solidFill>
                <a:latin typeface="Calibri"/>
                <a:ea typeface="Calibri"/>
                <a:cs typeface="Calibri"/>
                <a:sym typeface="Calibri"/>
              </a:rPr>
              <a:t>Hospitality is a great place to grow. </a:t>
            </a:r>
            <a:r>
              <a:rPr b="0" i="0" lang="en-US" sz="1950" u="none" cap="none" strike="noStrike">
                <a:solidFill>
                  <a:srgbClr val="000000"/>
                </a:solidFill>
                <a:latin typeface="Calibri"/>
                <a:ea typeface="Calibri"/>
                <a:cs typeface="Calibri"/>
                <a:sym typeface="Calibri"/>
              </a:rPr>
              <a:t>There are several opportunities to develop and </a:t>
            </a:r>
            <a:r>
              <a:rPr b="1" i="0" lang="en-US" sz="1950" u="none" cap="none" strike="noStrike">
                <a:solidFill>
                  <a:srgbClr val="000000"/>
                </a:solidFill>
                <a:latin typeface="Calibri"/>
                <a:ea typeface="Calibri"/>
                <a:cs typeface="Calibri"/>
                <a:sym typeface="Calibri"/>
              </a:rPr>
              <a:t>build up a long-term career. </a:t>
            </a:r>
            <a:r>
              <a:rPr b="0" i="0" lang="en-US" sz="1950" u="none" cap="none" strike="noStrike">
                <a:solidFill>
                  <a:srgbClr val="000000"/>
                </a:solidFill>
                <a:latin typeface="Calibri"/>
                <a:ea typeface="Calibri"/>
                <a:cs typeface="Calibri"/>
                <a:sym typeface="Calibri"/>
              </a:rPr>
              <a:t>You can start your career as a trainee or apprentice, and after a few years become your own boss and entrepreneur. Many restaurant owners and hoteliers did not go to speciﬁc school but have become successful entrepreneurs.</a:t>
            </a:r>
            <a:endParaRPr b="0" i="0" sz="1950" u="none" cap="none" strike="noStrike">
              <a:solidFill>
                <a:srgbClr val="000000"/>
              </a:solidFill>
              <a:latin typeface="Calibri"/>
              <a:ea typeface="Calibri"/>
              <a:cs typeface="Calibri"/>
              <a:sym typeface="Calibri"/>
            </a:endParaRPr>
          </a:p>
        </p:txBody>
      </p:sp>
      <p:sp>
        <p:nvSpPr>
          <p:cNvPr id="210" name="Google Shape;210;p10"/>
          <p:cNvSpPr txBox="1"/>
          <p:nvPr/>
        </p:nvSpPr>
        <p:spPr>
          <a:xfrm>
            <a:off x="9457111" y="4915906"/>
            <a:ext cx="8709660" cy="4056379"/>
          </a:xfrm>
          <a:prstGeom prst="rect">
            <a:avLst/>
          </a:prstGeom>
          <a:noFill/>
          <a:ln>
            <a:noFill/>
          </a:ln>
        </p:spPr>
        <p:txBody>
          <a:bodyPr anchorCtr="0" anchor="t" bIns="0" lIns="0" spcFirstLastPara="1" rIns="0" wrap="square" tIns="12050">
            <a:spAutoFit/>
          </a:bodyPr>
          <a:lstStyle/>
          <a:p>
            <a:pPr indent="0" lvl="0" marL="12700" marR="5080" rtl="0" algn="just">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It also </a:t>
            </a:r>
            <a:r>
              <a:rPr b="1" i="0" lang="en-US" sz="1950" u="none" cap="none" strike="noStrike">
                <a:solidFill>
                  <a:srgbClr val="000000"/>
                </a:solidFill>
                <a:latin typeface="Calibri"/>
                <a:ea typeface="Calibri"/>
                <a:cs typeface="Calibri"/>
                <a:sym typeface="Calibri"/>
              </a:rPr>
              <a:t>allows many people who are far from employment to regain a foothold in professional life</a:t>
            </a:r>
            <a:r>
              <a:rPr b="0" i="0" lang="en-US" sz="1950" u="none" cap="none" strike="noStrike">
                <a:solidFill>
                  <a:srgbClr val="000000"/>
                </a:solidFill>
                <a:latin typeface="Calibri"/>
                <a:ea typeface="Calibri"/>
                <a:cs typeface="Calibri"/>
                <a:sym typeface="Calibri"/>
              </a:rPr>
              <a:t>. Entering a reputable company, working in a uniform and working with famous people is often already a source of social pride.</a:t>
            </a:r>
            <a:endParaRPr b="0" i="0" sz="195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Calibri"/>
              <a:ea typeface="Calibri"/>
              <a:cs typeface="Calibri"/>
              <a:sym typeface="Calibri"/>
            </a:endParaRPr>
          </a:p>
          <a:p>
            <a:pPr indent="0" lvl="0" marL="12700" marR="69215"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All serious companies organise in-house training to help everyone move up to quali- ﬁed positions. </a:t>
            </a:r>
            <a:r>
              <a:rPr b="1" i="0" lang="en-US" sz="1950" u="none" cap="none" strike="noStrike">
                <a:solidFill>
                  <a:srgbClr val="000000"/>
                </a:solidFill>
                <a:latin typeface="Calibri"/>
                <a:ea typeface="Calibri"/>
                <a:cs typeface="Calibri"/>
                <a:sym typeface="Calibri"/>
              </a:rPr>
              <a:t>Employers and schools have an opportunity to work together and oﬀer short courses to onboard employees</a:t>
            </a:r>
            <a:r>
              <a:rPr b="0" i="0" lang="en-US" sz="1950" u="none" cap="none" strike="noStrike">
                <a:solidFill>
                  <a:srgbClr val="000000"/>
                </a:solidFill>
                <a:latin typeface="Calibri"/>
                <a:ea typeface="Calibri"/>
                <a:cs typeface="Calibri"/>
                <a:sym typeface="Calibri"/>
              </a:rPr>
              <a:t>. The progress in the career can also be transversal (a waiter specialises in the preparation of buﬀets, then in the kitchen and can become a cook afterwards. The reverse is also possible. Just like the receptionist who becomes a waiter...). Training builds transferable skills among employees and this facilitates internal promotions.</a:t>
            </a:r>
            <a:endParaRPr b="0" i="0" sz="1950" u="none" cap="none" strike="noStrike">
              <a:solidFill>
                <a:srgbClr val="000000"/>
              </a:solidFill>
              <a:latin typeface="Calibri"/>
              <a:ea typeface="Calibri"/>
              <a:cs typeface="Calibri"/>
              <a:sym typeface="Calibri"/>
            </a:endParaRPr>
          </a:p>
        </p:txBody>
      </p:sp>
      <p:grpSp>
        <p:nvGrpSpPr>
          <p:cNvPr id="211" name="Google Shape;211;p10"/>
          <p:cNvGrpSpPr/>
          <p:nvPr/>
        </p:nvGrpSpPr>
        <p:grpSpPr>
          <a:xfrm>
            <a:off x="16511601" y="721800"/>
            <a:ext cx="2590799" cy="535865"/>
            <a:chOff x="16511601" y="721800"/>
            <a:chExt cx="2590799" cy="535865"/>
          </a:xfrm>
        </p:grpSpPr>
        <p:pic>
          <p:nvPicPr>
            <p:cNvPr id="212" name="Google Shape;212;p10"/>
            <p:cNvPicPr preferRelativeResize="0"/>
            <p:nvPr/>
          </p:nvPicPr>
          <p:blipFill rotWithShape="1">
            <a:blip r:embed="rId5">
              <a:alphaModFix/>
            </a:blip>
            <a:srcRect b="0" l="0" r="0" t="0"/>
            <a:stretch/>
          </p:blipFill>
          <p:spPr>
            <a:xfrm>
              <a:off x="16511601" y="721800"/>
              <a:ext cx="1961351" cy="535865"/>
            </a:xfrm>
            <a:prstGeom prst="rect">
              <a:avLst/>
            </a:prstGeom>
            <a:noFill/>
            <a:ln>
              <a:noFill/>
            </a:ln>
          </p:spPr>
        </p:pic>
        <p:sp>
          <p:nvSpPr>
            <p:cNvPr id="213" name="Google Shape;213;p10"/>
            <p:cNvSpPr/>
            <p:nvPr/>
          </p:nvSpPr>
          <p:spPr>
            <a:xfrm>
              <a:off x="18473750"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214" name="Google Shape;214;p10"/>
          <p:cNvSpPr txBox="1"/>
          <p:nvPr/>
        </p:nvSpPr>
        <p:spPr>
          <a:xfrm flipH="1">
            <a:off x="6328833" y="1830347"/>
            <a:ext cx="613141"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4800" u="none" cap="none" strike="noStrike">
                <a:solidFill>
                  <a:srgbClr val="FF0000"/>
                </a:solidFill>
                <a:latin typeface="Arial"/>
                <a:ea typeface="Arial"/>
                <a:cs typeface="Arial"/>
                <a:sym typeface="Arial"/>
              </a:rPr>
              <a:t>X</a:t>
            </a:r>
            <a:endParaRPr b="1" i="0" sz="4800" u="none" cap="none" strike="noStrike">
              <a:solidFill>
                <a:srgbClr val="FF0000"/>
              </a:solidFill>
              <a:latin typeface="Arial"/>
              <a:ea typeface="Arial"/>
              <a:cs typeface="Arial"/>
              <a:sym typeface="Arial"/>
            </a:endParaRPr>
          </a:p>
        </p:txBody>
      </p:sp>
      <p:pic>
        <p:nvPicPr>
          <p:cNvPr id="215" name="Google Shape;215;p10"/>
          <p:cNvPicPr preferRelativeResize="0"/>
          <p:nvPr/>
        </p:nvPicPr>
        <p:blipFill rotWithShape="1">
          <a:blip r:embed="rId6">
            <a:alphaModFix/>
          </a:blip>
          <a:srcRect b="0" l="0" r="0" t="0"/>
          <a:stretch/>
        </p:blipFill>
        <p:spPr>
          <a:xfrm>
            <a:off x="13241805" y="1830348"/>
            <a:ext cx="735452" cy="782779"/>
          </a:xfrm>
          <a:prstGeom prst="rect">
            <a:avLst/>
          </a:prstGeom>
          <a:noFill/>
          <a:ln>
            <a:noFill/>
          </a:ln>
        </p:spPr>
      </p:pic>
      <p:pic>
        <p:nvPicPr>
          <p:cNvPr id="216" name="Google Shape;216;p10"/>
          <p:cNvPicPr preferRelativeResize="0"/>
          <p:nvPr/>
        </p:nvPicPr>
        <p:blipFill rotWithShape="1">
          <a:blip r:embed="rId7">
            <a:alphaModFix/>
          </a:blip>
          <a:srcRect b="0" l="0" r="0" t="0"/>
          <a:stretch/>
        </p:blipFill>
        <p:spPr>
          <a:xfrm>
            <a:off x="7872273" y="1412223"/>
            <a:ext cx="1359189" cy="135918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1"/>
          <p:cNvSpPr txBox="1"/>
          <p:nvPr/>
        </p:nvSpPr>
        <p:spPr>
          <a:xfrm>
            <a:off x="2610400" y="3102847"/>
            <a:ext cx="4023360" cy="185801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Some jobs are psychologically demand- ing (a lot of stress during rush hour) and physically tiring (standing all the time, carrying heavy loads, high temperatures...).</a:t>
            </a:r>
            <a:endParaRPr b="0" i="0" sz="1950" u="none" cap="none" strike="noStrike">
              <a:solidFill>
                <a:srgbClr val="000000"/>
              </a:solidFill>
              <a:latin typeface="Calibri"/>
              <a:ea typeface="Calibri"/>
              <a:cs typeface="Calibri"/>
              <a:sym typeface="Calibri"/>
            </a:endParaRPr>
          </a:p>
        </p:txBody>
      </p:sp>
      <p:sp>
        <p:nvSpPr>
          <p:cNvPr id="222" name="Google Shape;222;p11"/>
          <p:cNvSpPr txBox="1"/>
          <p:nvPr>
            <p:ph type="title"/>
          </p:nvPr>
        </p:nvSpPr>
        <p:spPr>
          <a:xfrm>
            <a:off x="2594074" y="1856439"/>
            <a:ext cx="3488690" cy="528319"/>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SzPts val="1400"/>
              <a:buNone/>
            </a:pPr>
            <a:r>
              <a:rPr lang="en-US"/>
              <a:t>Common Prejudice</a:t>
            </a:r>
            <a:endParaRPr/>
          </a:p>
        </p:txBody>
      </p:sp>
      <p:grpSp>
        <p:nvGrpSpPr>
          <p:cNvPr id="223" name="Google Shape;223;p11"/>
          <p:cNvGrpSpPr/>
          <p:nvPr/>
        </p:nvGrpSpPr>
        <p:grpSpPr>
          <a:xfrm>
            <a:off x="1126063" y="1535442"/>
            <a:ext cx="4167066" cy="9260106"/>
            <a:chOff x="1126063" y="1535442"/>
            <a:chExt cx="4167066" cy="9260106"/>
          </a:xfrm>
        </p:grpSpPr>
        <p:pic>
          <p:nvPicPr>
            <p:cNvPr id="224" name="Google Shape;224;p11"/>
            <p:cNvPicPr preferRelativeResize="0"/>
            <p:nvPr/>
          </p:nvPicPr>
          <p:blipFill rotWithShape="1">
            <a:blip r:embed="rId3">
              <a:alphaModFix/>
            </a:blip>
            <a:srcRect b="0" l="0" r="0" t="0"/>
            <a:stretch/>
          </p:blipFill>
          <p:spPr>
            <a:xfrm>
              <a:off x="1126063" y="1535442"/>
              <a:ext cx="1221941" cy="1235970"/>
            </a:xfrm>
            <a:prstGeom prst="rect">
              <a:avLst/>
            </a:prstGeom>
            <a:noFill/>
            <a:ln>
              <a:noFill/>
            </a:ln>
          </p:spPr>
        </p:pic>
        <p:sp>
          <p:nvSpPr>
            <p:cNvPr id="225" name="Google Shape;225;p11"/>
            <p:cNvSpPr/>
            <p:nvPr/>
          </p:nvSpPr>
          <p:spPr>
            <a:xfrm>
              <a:off x="1687563" y="3219678"/>
              <a:ext cx="73660" cy="1284605"/>
            </a:xfrm>
            <a:custGeom>
              <a:rect b="b" l="l" r="r" t="t"/>
              <a:pathLst>
                <a:path extrusionOk="0" h="1284604" w="73660">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226" name="Google Shape;226;p11"/>
            <p:cNvPicPr preferRelativeResize="0"/>
            <p:nvPr/>
          </p:nvPicPr>
          <p:blipFill rotWithShape="1">
            <a:blip r:embed="rId4">
              <a:alphaModFix/>
            </a:blip>
            <a:srcRect b="0" l="0" r="0" t="0"/>
            <a:stretch/>
          </p:blipFill>
          <p:spPr>
            <a:xfrm>
              <a:off x="1504748" y="7076743"/>
              <a:ext cx="3788381" cy="3718805"/>
            </a:xfrm>
            <a:prstGeom prst="rect">
              <a:avLst/>
            </a:prstGeom>
            <a:noFill/>
            <a:ln>
              <a:noFill/>
            </a:ln>
          </p:spPr>
        </p:pic>
      </p:grpSp>
      <p:sp>
        <p:nvSpPr>
          <p:cNvPr id="227" name="Google Shape;227;p11"/>
          <p:cNvSpPr txBox="1"/>
          <p:nvPr/>
        </p:nvSpPr>
        <p:spPr>
          <a:xfrm>
            <a:off x="9448741" y="1856439"/>
            <a:ext cx="6394450" cy="528320"/>
          </a:xfrm>
          <a:prstGeom prst="rect">
            <a:avLst/>
          </a:prstGeom>
          <a:noFill/>
          <a:ln>
            <a:noFill/>
          </a:ln>
        </p:spPr>
        <p:txBody>
          <a:bodyPr anchorCtr="0" anchor="t" bIns="0" lIns="0" spcFirstLastPara="1" rIns="0" wrap="square" tIns="12050">
            <a:spAutoFit/>
          </a:bodyPr>
          <a:lstStyle/>
          <a:p>
            <a:pPr indent="0" lvl="0" marL="12700" marR="0" rtl="0" algn="l">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Counter argument</a:t>
            </a:r>
            <a:endParaRPr b="0" i="0" sz="3300" u="none" cap="none" strike="noStrike">
              <a:solidFill>
                <a:srgbClr val="000000"/>
              </a:solidFill>
              <a:latin typeface="Calibri"/>
              <a:ea typeface="Calibri"/>
              <a:cs typeface="Calibri"/>
              <a:sym typeface="Calibri"/>
            </a:endParaRPr>
          </a:p>
        </p:txBody>
      </p:sp>
      <p:sp>
        <p:nvSpPr>
          <p:cNvPr id="228" name="Google Shape;228;p11"/>
          <p:cNvSpPr/>
          <p:nvPr/>
        </p:nvSpPr>
        <p:spPr>
          <a:xfrm>
            <a:off x="8551868" y="3219678"/>
            <a:ext cx="73660" cy="1284605"/>
          </a:xfrm>
          <a:custGeom>
            <a:rect b="b" l="l" r="r" t="t"/>
            <a:pathLst>
              <a:path extrusionOk="0" h="1284604" w="73659">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9" name="Google Shape;229;p11"/>
          <p:cNvSpPr txBox="1"/>
          <p:nvPr/>
        </p:nvSpPr>
        <p:spPr>
          <a:xfrm>
            <a:off x="9457116" y="3083669"/>
            <a:ext cx="8772525" cy="4441088"/>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Some jobs in particular have the reputation of being </a:t>
            </a:r>
            <a:r>
              <a:rPr b="1" i="0" lang="en-US" sz="1950" u="none" cap="none" strike="noStrike">
                <a:solidFill>
                  <a:srgbClr val="000000"/>
                </a:solidFill>
                <a:latin typeface="Calibri"/>
                <a:ea typeface="Calibri"/>
                <a:cs typeface="Calibri"/>
                <a:sym typeface="Calibri"/>
              </a:rPr>
              <a:t>unrewarding: cleaners, dish- washers, clerks</a:t>
            </a:r>
            <a:r>
              <a:rPr b="0" i="0" lang="en-US" sz="1950" u="none" cap="none" strike="noStrike">
                <a:solidFill>
                  <a:srgbClr val="000000"/>
                </a:solidFill>
                <a:latin typeface="Calibri"/>
                <a:ea typeface="Calibri"/>
                <a:cs typeface="Calibri"/>
                <a:sym typeface="Calibri"/>
              </a:rPr>
              <a:t>, etc. But, we should consider that these jobs are open to anyone with little or no educational or professional qualiﬁcations, they are a gateway to a sector that allows for rapid career development and upskill while working (learning by doing).</a:t>
            </a:r>
            <a:endParaRPr b="0" i="0" sz="1950" u="none" cap="none" strike="noStrike">
              <a:solidFill>
                <a:srgbClr val="000000"/>
              </a:solidFill>
              <a:latin typeface="Calibri"/>
              <a:ea typeface="Calibri"/>
              <a:cs typeface="Calibri"/>
              <a:sym typeface="Calibri"/>
            </a:endParaRPr>
          </a:p>
          <a:p>
            <a:pPr indent="0" lvl="0" marL="12700" marR="16891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It is true that </a:t>
            </a:r>
            <a:r>
              <a:rPr b="1" i="0" lang="en-US" sz="1950" u="none" cap="none" strike="noStrike">
                <a:solidFill>
                  <a:srgbClr val="000000"/>
                </a:solidFill>
                <a:latin typeface="Calibri"/>
                <a:ea typeface="Calibri"/>
                <a:cs typeface="Calibri"/>
                <a:sym typeface="Calibri"/>
              </a:rPr>
              <a:t>working in the kitchen</a:t>
            </a:r>
            <a:r>
              <a:rPr b="0" i="0" lang="en-US" sz="1950" u="none" cap="none" strike="noStrike">
                <a:solidFill>
                  <a:srgbClr val="000000"/>
                </a:solidFill>
                <a:latin typeface="Calibri"/>
                <a:ea typeface="Calibri"/>
                <a:cs typeface="Calibri"/>
                <a:sym typeface="Calibri"/>
              </a:rPr>
              <a:t>, for example, </a:t>
            </a:r>
            <a:r>
              <a:rPr b="1" i="0" lang="en-US" sz="1950" u="none" cap="none" strike="noStrike">
                <a:solidFill>
                  <a:srgbClr val="000000"/>
                </a:solidFill>
                <a:latin typeface="Calibri"/>
                <a:ea typeface="Calibri"/>
                <a:cs typeface="Calibri"/>
                <a:sym typeface="Calibri"/>
              </a:rPr>
              <a:t>is tiring</a:t>
            </a:r>
            <a:r>
              <a:rPr b="0" i="0" lang="en-US" sz="1950" u="none" cap="none" strike="noStrike">
                <a:solidFill>
                  <a:srgbClr val="000000"/>
                </a:solidFill>
                <a:latin typeface="Calibri"/>
                <a:ea typeface="Calibri"/>
                <a:cs typeface="Calibri"/>
                <a:sym typeface="Calibri"/>
              </a:rPr>
              <a:t>, but we have to point out that in the kitchen the peak hours represent </a:t>
            </a:r>
            <a:r>
              <a:rPr b="1" i="0" lang="en-US" sz="1950" u="none" cap="none" strike="noStrike">
                <a:solidFill>
                  <a:srgbClr val="000000"/>
                </a:solidFill>
                <a:latin typeface="Calibri"/>
                <a:ea typeface="Calibri"/>
                <a:cs typeface="Calibri"/>
                <a:sym typeface="Calibri"/>
              </a:rPr>
              <a:t>on average 30% of the total number of hours</a:t>
            </a:r>
            <a:r>
              <a:rPr b="0" i="0" lang="en-US" sz="1950" u="none" cap="none" strike="noStrike">
                <a:solidFill>
                  <a:srgbClr val="000000"/>
                </a:solidFill>
                <a:latin typeface="Calibri"/>
                <a:ea typeface="Calibri"/>
                <a:cs typeface="Calibri"/>
                <a:sym typeface="Calibri"/>
              </a:rPr>
              <a:t>, the remaining 70% is spent in harmony with the entire kitchen staﬀ at a more than normal pace.</a:t>
            </a:r>
            <a:endParaRPr b="0" i="0" sz="1950" u="none" cap="none" strike="noStrike">
              <a:solidFill>
                <a:srgbClr val="000000"/>
              </a:solidFill>
              <a:latin typeface="Calibri"/>
              <a:ea typeface="Calibri"/>
              <a:cs typeface="Calibri"/>
              <a:sym typeface="Calibri"/>
            </a:endParaRPr>
          </a:p>
          <a:p>
            <a:pPr indent="0" lvl="0" marL="12700" marR="1905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And regarding </a:t>
            </a:r>
            <a:r>
              <a:rPr b="1" i="0" lang="en-US" sz="1950" u="none" cap="none" strike="noStrike">
                <a:solidFill>
                  <a:srgbClr val="000000"/>
                </a:solidFill>
                <a:latin typeface="Calibri"/>
                <a:ea typeface="Calibri"/>
                <a:cs typeface="Calibri"/>
                <a:sym typeface="Calibri"/>
              </a:rPr>
              <a:t>housekeeping</a:t>
            </a:r>
            <a:r>
              <a:rPr b="0" i="0" lang="en-US" sz="1950" u="none" cap="none" strike="noStrike">
                <a:solidFill>
                  <a:srgbClr val="000000"/>
                </a:solidFill>
                <a:latin typeface="Calibri"/>
                <a:ea typeface="Calibri"/>
                <a:cs typeface="Calibri"/>
                <a:sym typeface="Calibri"/>
              </a:rPr>
              <a:t>, it is true that cleaning has never been an easy job, but it allows a group of workers with no major studies to earn a good wage. Moreover, nowadays, with the </a:t>
            </a:r>
            <a:r>
              <a:rPr b="1" i="0" lang="en-US" sz="1950" u="none" cap="none" strike="noStrike">
                <a:solidFill>
                  <a:srgbClr val="000000"/>
                </a:solidFill>
                <a:latin typeface="Calibri"/>
                <a:ea typeface="Calibri"/>
                <a:cs typeface="Calibri"/>
                <a:sym typeface="Calibri"/>
              </a:rPr>
              <a:t>right technique</a:t>
            </a:r>
            <a:r>
              <a:rPr b="0" i="0" lang="en-US" sz="1950" u="none" cap="none" strike="noStrike">
                <a:solidFill>
                  <a:srgbClr val="000000"/>
                </a:solidFill>
                <a:latin typeface="Calibri"/>
                <a:ea typeface="Calibri"/>
                <a:cs typeface="Calibri"/>
                <a:sym typeface="Calibri"/>
              </a:rPr>
              <a:t> taught in "housekeeping" courses, and the proper products and equipment the weight of fatigue is easily halved.</a:t>
            </a:r>
            <a:endParaRPr b="0" i="0" sz="1950" u="none" cap="none" strike="noStrike">
              <a:solidFill>
                <a:srgbClr val="000000"/>
              </a:solidFill>
              <a:latin typeface="Calibri"/>
              <a:ea typeface="Calibri"/>
              <a:cs typeface="Calibri"/>
              <a:sym typeface="Calibri"/>
            </a:endParaRPr>
          </a:p>
        </p:txBody>
      </p:sp>
      <p:sp>
        <p:nvSpPr>
          <p:cNvPr id="230" name="Google Shape;230;p11"/>
          <p:cNvSpPr txBox="1"/>
          <p:nvPr/>
        </p:nvSpPr>
        <p:spPr>
          <a:xfrm>
            <a:off x="9457116" y="8007140"/>
            <a:ext cx="8752840" cy="1858010"/>
          </a:xfrm>
          <a:prstGeom prst="rect">
            <a:avLst/>
          </a:prstGeom>
          <a:noFill/>
          <a:ln>
            <a:noFill/>
          </a:ln>
        </p:spPr>
        <p:txBody>
          <a:bodyPr anchorCtr="0" anchor="t" bIns="0" lIns="0" spcFirstLastPara="1" rIns="0" wrap="square" tIns="12050">
            <a:spAutoFit/>
          </a:bodyPr>
          <a:lstStyle/>
          <a:p>
            <a:pPr indent="0" lvl="0" marL="12700" marR="5080" rtl="0" algn="just">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Besides specialised training oﬀers, employees are also given the opportunity to devel- op some skills previously considered secondary to hospitality roles, such as </a:t>
            </a:r>
            <a:r>
              <a:rPr b="1" i="0" lang="en-US" sz="1950" u="none" cap="none" strike="noStrike">
                <a:solidFill>
                  <a:srgbClr val="000000"/>
                </a:solidFill>
                <a:latin typeface="Calibri"/>
                <a:ea typeface="Calibri"/>
                <a:cs typeface="Calibri"/>
                <a:sym typeface="Calibri"/>
              </a:rPr>
              <a:t>prob-</a:t>
            </a:r>
            <a:endParaRPr b="0" i="0" sz="1950" u="none" cap="none" strike="noStrike">
              <a:solidFill>
                <a:srgbClr val="000000"/>
              </a:solidFill>
              <a:latin typeface="Calibri"/>
              <a:ea typeface="Calibri"/>
              <a:cs typeface="Calibri"/>
              <a:sym typeface="Calibri"/>
            </a:endParaRPr>
          </a:p>
          <a:p>
            <a:pPr indent="0" lvl="0" marL="12700" marR="217804" rtl="0" algn="just">
              <a:lnSpc>
                <a:spcPct val="123300"/>
              </a:lnSpc>
              <a:spcBef>
                <a:spcPts val="0"/>
              </a:spcBef>
              <a:spcAft>
                <a:spcPts val="0"/>
              </a:spcAft>
              <a:buClr>
                <a:srgbClr val="000000"/>
              </a:buClr>
              <a:buSzPts val="1950"/>
              <a:buFont typeface="Arial"/>
              <a:buNone/>
            </a:pPr>
            <a:r>
              <a:rPr b="1" i="0" lang="en-US" sz="1950" u="none" cap="none" strike="noStrike">
                <a:solidFill>
                  <a:srgbClr val="000000"/>
                </a:solidFill>
                <a:latin typeface="Calibri"/>
                <a:ea typeface="Calibri"/>
                <a:cs typeface="Calibri"/>
                <a:sym typeface="Calibri"/>
              </a:rPr>
              <a:t>lem-solving abilities, the capacity for taking a leadership role, thriving under pres- sure, or competence in dealing with guest issues and concerns</a:t>
            </a:r>
            <a:r>
              <a:rPr b="0" i="0" lang="en-US" sz="1950" u="none" cap="none" strike="noStrike">
                <a:solidFill>
                  <a:srgbClr val="000000"/>
                </a:solidFill>
                <a:latin typeface="Calibri"/>
                <a:ea typeface="Calibri"/>
                <a:cs typeface="Calibri"/>
                <a:sym typeface="Calibri"/>
              </a:rPr>
              <a:t>. This is a great help and support in learning how to make the best of your job.</a:t>
            </a:r>
            <a:endParaRPr b="0" i="0" sz="1950" u="none" cap="none" strike="noStrike">
              <a:solidFill>
                <a:srgbClr val="000000"/>
              </a:solidFill>
              <a:latin typeface="Calibri"/>
              <a:ea typeface="Calibri"/>
              <a:cs typeface="Calibri"/>
              <a:sym typeface="Calibri"/>
            </a:endParaRPr>
          </a:p>
        </p:txBody>
      </p:sp>
      <p:grpSp>
        <p:nvGrpSpPr>
          <p:cNvPr id="231" name="Google Shape;231;p11"/>
          <p:cNvGrpSpPr/>
          <p:nvPr/>
        </p:nvGrpSpPr>
        <p:grpSpPr>
          <a:xfrm>
            <a:off x="16511601" y="721800"/>
            <a:ext cx="2590799" cy="535865"/>
            <a:chOff x="16511601" y="721800"/>
            <a:chExt cx="2590799" cy="535865"/>
          </a:xfrm>
        </p:grpSpPr>
        <p:pic>
          <p:nvPicPr>
            <p:cNvPr id="232" name="Google Shape;232;p11"/>
            <p:cNvPicPr preferRelativeResize="0"/>
            <p:nvPr/>
          </p:nvPicPr>
          <p:blipFill rotWithShape="1">
            <a:blip r:embed="rId5">
              <a:alphaModFix/>
            </a:blip>
            <a:srcRect b="0" l="0" r="0" t="0"/>
            <a:stretch/>
          </p:blipFill>
          <p:spPr>
            <a:xfrm>
              <a:off x="16511601" y="721800"/>
              <a:ext cx="1961351" cy="535865"/>
            </a:xfrm>
            <a:prstGeom prst="rect">
              <a:avLst/>
            </a:prstGeom>
            <a:noFill/>
            <a:ln>
              <a:noFill/>
            </a:ln>
          </p:spPr>
        </p:pic>
        <p:sp>
          <p:nvSpPr>
            <p:cNvPr id="233" name="Google Shape;233;p11"/>
            <p:cNvSpPr/>
            <p:nvPr/>
          </p:nvSpPr>
          <p:spPr>
            <a:xfrm>
              <a:off x="18473750"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234" name="Google Shape;234;p11"/>
          <p:cNvSpPr txBox="1"/>
          <p:nvPr/>
        </p:nvSpPr>
        <p:spPr>
          <a:xfrm flipH="1">
            <a:off x="6328833" y="1830347"/>
            <a:ext cx="613141"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4800" u="none" cap="none" strike="noStrike">
                <a:solidFill>
                  <a:srgbClr val="FF0000"/>
                </a:solidFill>
                <a:latin typeface="Arial"/>
                <a:ea typeface="Arial"/>
                <a:cs typeface="Arial"/>
                <a:sym typeface="Arial"/>
              </a:rPr>
              <a:t>X</a:t>
            </a:r>
            <a:endParaRPr b="1" i="0" sz="4800" u="none" cap="none" strike="noStrike">
              <a:solidFill>
                <a:srgbClr val="FF0000"/>
              </a:solidFill>
              <a:latin typeface="Arial"/>
              <a:ea typeface="Arial"/>
              <a:cs typeface="Arial"/>
              <a:sym typeface="Arial"/>
            </a:endParaRPr>
          </a:p>
        </p:txBody>
      </p:sp>
      <p:pic>
        <p:nvPicPr>
          <p:cNvPr id="235" name="Google Shape;235;p11"/>
          <p:cNvPicPr preferRelativeResize="0"/>
          <p:nvPr/>
        </p:nvPicPr>
        <p:blipFill rotWithShape="1">
          <a:blip r:embed="rId6">
            <a:alphaModFix/>
          </a:blip>
          <a:srcRect b="0" l="0" r="0" t="0"/>
          <a:stretch/>
        </p:blipFill>
        <p:spPr>
          <a:xfrm>
            <a:off x="13241805" y="1830348"/>
            <a:ext cx="735452" cy="782779"/>
          </a:xfrm>
          <a:prstGeom prst="rect">
            <a:avLst/>
          </a:prstGeom>
          <a:noFill/>
          <a:ln>
            <a:noFill/>
          </a:ln>
        </p:spPr>
      </p:pic>
      <p:pic>
        <p:nvPicPr>
          <p:cNvPr id="236" name="Google Shape;236;p11"/>
          <p:cNvPicPr preferRelativeResize="0"/>
          <p:nvPr/>
        </p:nvPicPr>
        <p:blipFill rotWithShape="1">
          <a:blip r:embed="rId7">
            <a:alphaModFix/>
          </a:blip>
          <a:srcRect b="0" l="0" r="0" t="0"/>
          <a:stretch/>
        </p:blipFill>
        <p:spPr>
          <a:xfrm>
            <a:off x="7872273" y="1302155"/>
            <a:ext cx="1359189" cy="135918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2"/>
          <p:cNvSpPr txBox="1"/>
          <p:nvPr/>
        </p:nvSpPr>
        <p:spPr>
          <a:xfrm>
            <a:off x="2610400" y="3629573"/>
            <a:ext cx="3174450" cy="1096967"/>
          </a:xfrm>
          <a:prstGeom prst="rect">
            <a:avLst/>
          </a:prstGeom>
          <a:noFill/>
          <a:ln>
            <a:noFill/>
          </a:ln>
        </p:spPr>
        <p:txBody>
          <a:bodyPr anchorCtr="0" anchor="t" bIns="0" lIns="0" spcFirstLastPara="1" rIns="0" wrap="square" tIns="15875">
            <a:spAutoFit/>
          </a:bodyPr>
          <a:lstStyle/>
          <a:p>
            <a:pPr indent="0" lvl="0" marL="12700" marR="0" rtl="0" algn="l">
              <a:lnSpc>
                <a:spcPct val="1230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Insecure and unstable sector highly impacted by Covid pandemic </a:t>
            </a:r>
            <a:endParaRPr b="0" i="0" sz="1950" u="none" cap="none" strike="noStrike">
              <a:solidFill>
                <a:srgbClr val="000000"/>
              </a:solidFill>
              <a:latin typeface="Calibri"/>
              <a:ea typeface="Calibri"/>
              <a:cs typeface="Calibri"/>
              <a:sym typeface="Calibri"/>
            </a:endParaRPr>
          </a:p>
        </p:txBody>
      </p:sp>
      <p:sp>
        <p:nvSpPr>
          <p:cNvPr id="242" name="Google Shape;242;p12"/>
          <p:cNvSpPr txBox="1"/>
          <p:nvPr>
            <p:ph type="title"/>
          </p:nvPr>
        </p:nvSpPr>
        <p:spPr>
          <a:xfrm>
            <a:off x="2594074" y="1856439"/>
            <a:ext cx="3488690" cy="528319"/>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SzPts val="1400"/>
              <a:buNone/>
            </a:pPr>
            <a:r>
              <a:rPr lang="en-US"/>
              <a:t>Common Prejudice</a:t>
            </a:r>
            <a:endParaRPr/>
          </a:p>
        </p:txBody>
      </p:sp>
      <p:grpSp>
        <p:nvGrpSpPr>
          <p:cNvPr id="243" name="Google Shape;243;p12"/>
          <p:cNvGrpSpPr/>
          <p:nvPr/>
        </p:nvGrpSpPr>
        <p:grpSpPr>
          <a:xfrm>
            <a:off x="1126063" y="1535442"/>
            <a:ext cx="4167066" cy="9260106"/>
            <a:chOff x="1126063" y="1535442"/>
            <a:chExt cx="4167066" cy="9260106"/>
          </a:xfrm>
        </p:grpSpPr>
        <p:pic>
          <p:nvPicPr>
            <p:cNvPr id="244" name="Google Shape;244;p12"/>
            <p:cNvPicPr preferRelativeResize="0"/>
            <p:nvPr/>
          </p:nvPicPr>
          <p:blipFill rotWithShape="1">
            <a:blip r:embed="rId3">
              <a:alphaModFix/>
            </a:blip>
            <a:srcRect b="0" l="0" r="0" t="0"/>
            <a:stretch/>
          </p:blipFill>
          <p:spPr>
            <a:xfrm>
              <a:off x="1126063" y="1535442"/>
              <a:ext cx="1221941" cy="1235970"/>
            </a:xfrm>
            <a:prstGeom prst="rect">
              <a:avLst/>
            </a:prstGeom>
            <a:noFill/>
            <a:ln>
              <a:noFill/>
            </a:ln>
          </p:spPr>
        </p:pic>
        <p:sp>
          <p:nvSpPr>
            <p:cNvPr id="245" name="Google Shape;245;p12"/>
            <p:cNvSpPr/>
            <p:nvPr/>
          </p:nvSpPr>
          <p:spPr>
            <a:xfrm>
              <a:off x="1687563" y="3219678"/>
              <a:ext cx="73660" cy="1284605"/>
            </a:xfrm>
            <a:custGeom>
              <a:rect b="b" l="l" r="r" t="t"/>
              <a:pathLst>
                <a:path extrusionOk="0" h="1284604" w="73660">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246" name="Google Shape;246;p12"/>
            <p:cNvPicPr preferRelativeResize="0"/>
            <p:nvPr/>
          </p:nvPicPr>
          <p:blipFill rotWithShape="1">
            <a:blip r:embed="rId4">
              <a:alphaModFix/>
            </a:blip>
            <a:srcRect b="0" l="0" r="0" t="0"/>
            <a:stretch/>
          </p:blipFill>
          <p:spPr>
            <a:xfrm>
              <a:off x="1504748" y="7076743"/>
              <a:ext cx="3788381" cy="3718805"/>
            </a:xfrm>
            <a:prstGeom prst="rect">
              <a:avLst/>
            </a:prstGeom>
            <a:noFill/>
            <a:ln>
              <a:noFill/>
            </a:ln>
          </p:spPr>
        </p:pic>
      </p:grpSp>
      <p:sp>
        <p:nvSpPr>
          <p:cNvPr id="247" name="Google Shape;247;p12"/>
          <p:cNvSpPr txBox="1"/>
          <p:nvPr/>
        </p:nvSpPr>
        <p:spPr>
          <a:xfrm>
            <a:off x="9448741" y="1856439"/>
            <a:ext cx="6394450" cy="528320"/>
          </a:xfrm>
          <a:prstGeom prst="rect">
            <a:avLst/>
          </a:prstGeom>
          <a:noFill/>
          <a:ln>
            <a:noFill/>
          </a:ln>
        </p:spPr>
        <p:txBody>
          <a:bodyPr anchorCtr="0" anchor="t" bIns="0" lIns="0" spcFirstLastPara="1" rIns="0" wrap="square" tIns="12050">
            <a:spAutoFit/>
          </a:bodyPr>
          <a:lstStyle/>
          <a:p>
            <a:pPr indent="0" lvl="0" marL="12700" marR="0" rtl="0" algn="l">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Counter argument</a:t>
            </a:r>
            <a:endParaRPr b="0" i="0" sz="3300" u="none" cap="none" strike="noStrike">
              <a:solidFill>
                <a:srgbClr val="000000"/>
              </a:solidFill>
              <a:latin typeface="Calibri"/>
              <a:ea typeface="Calibri"/>
              <a:cs typeface="Calibri"/>
              <a:sym typeface="Calibri"/>
            </a:endParaRPr>
          </a:p>
        </p:txBody>
      </p:sp>
      <p:sp>
        <p:nvSpPr>
          <p:cNvPr id="248" name="Google Shape;248;p12"/>
          <p:cNvSpPr/>
          <p:nvPr/>
        </p:nvSpPr>
        <p:spPr>
          <a:xfrm>
            <a:off x="8551868" y="3219678"/>
            <a:ext cx="73660" cy="1284605"/>
          </a:xfrm>
          <a:custGeom>
            <a:rect b="b" l="l" r="r" t="t"/>
            <a:pathLst>
              <a:path extrusionOk="0" h="1284604" w="73659">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9" name="Google Shape;249;p12"/>
          <p:cNvSpPr txBox="1"/>
          <p:nvPr/>
        </p:nvSpPr>
        <p:spPr>
          <a:xfrm>
            <a:off x="9457116" y="3083669"/>
            <a:ext cx="8735060" cy="1125220"/>
          </a:xfrm>
          <a:prstGeom prst="rect">
            <a:avLst/>
          </a:prstGeom>
          <a:noFill/>
          <a:ln>
            <a:noFill/>
          </a:ln>
        </p:spPr>
        <p:txBody>
          <a:bodyPr anchorCtr="0" anchor="t" bIns="0" lIns="0" spcFirstLastPara="1" rIns="0" wrap="square" tIns="12050">
            <a:spAutoFit/>
          </a:bodyPr>
          <a:lstStyle/>
          <a:p>
            <a:pPr indent="0" lvl="0" marL="12700" marR="5080" rtl="0" algn="just">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Hotels </a:t>
            </a:r>
            <a:r>
              <a:rPr b="1" i="0" lang="en-US" sz="1950" u="none" cap="none" strike="noStrike">
                <a:solidFill>
                  <a:srgbClr val="000000"/>
                </a:solidFill>
                <a:latin typeface="Calibri"/>
                <a:ea typeface="Calibri"/>
                <a:cs typeface="Calibri"/>
                <a:sym typeface="Calibri"/>
              </a:rPr>
              <a:t>are becoming more and more multicultural</a:t>
            </a:r>
            <a:r>
              <a:rPr b="0" i="0" lang="en-US" sz="1950" u="none" cap="none" strike="noStrike">
                <a:solidFill>
                  <a:srgbClr val="000000"/>
                </a:solidFill>
                <a:latin typeface="Calibri"/>
                <a:ea typeface="Calibri"/>
                <a:cs typeface="Calibri"/>
                <a:sym typeface="Calibri"/>
              </a:rPr>
              <a:t>. There are employees coming from diﬀerent countries with diﬀerent cultures. You can work together, make friendship for a lifetime with colleagues coming from distant countries.</a:t>
            </a:r>
            <a:endParaRPr b="0" i="0" sz="1950" u="none" cap="none" strike="noStrike">
              <a:solidFill>
                <a:srgbClr val="000000"/>
              </a:solidFill>
              <a:latin typeface="Calibri"/>
              <a:ea typeface="Calibri"/>
              <a:cs typeface="Calibri"/>
              <a:sym typeface="Calibri"/>
            </a:endParaRPr>
          </a:p>
        </p:txBody>
      </p:sp>
      <p:sp>
        <p:nvSpPr>
          <p:cNvPr id="250" name="Google Shape;250;p12"/>
          <p:cNvSpPr txBox="1"/>
          <p:nvPr/>
        </p:nvSpPr>
        <p:spPr>
          <a:xfrm>
            <a:off x="9457116" y="4549509"/>
            <a:ext cx="8632825" cy="112522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Young generations seem to seek </a:t>
            </a:r>
            <a:r>
              <a:rPr b="1" i="0" lang="en-US" sz="1950" u="none" cap="none" strike="noStrike">
                <a:solidFill>
                  <a:srgbClr val="000000"/>
                </a:solidFill>
                <a:latin typeface="Calibri"/>
                <a:ea typeface="Calibri"/>
                <a:cs typeface="Calibri"/>
                <a:sym typeface="Calibri"/>
              </a:rPr>
              <a:t>dynamic jobs</a:t>
            </a:r>
            <a:r>
              <a:rPr b="0" i="0" lang="en-US" sz="1950" u="none" cap="none" strike="noStrike">
                <a:solidFill>
                  <a:srgbClr val="000000"/>
                </a:solidFill>
                <a:latin typeface="Calibri"/>
                <a:ea typeface="Calibri"/>
                <a:cs typeface="Calibri"/>
                <a:sym typeface="Calibri"/>
              </a:rPr>
              <a:t>. In the hospitality industry, all the people can have the chance to grow and keep growing, whatever their country, race, gender, previous experience are.</a:t>
            </a:r>
            <a:endParaRPr b="0" i="0" sz="1950" u="none" cap="none" strike="noStrike">
              <a:solidFill>
                <a:srgbClr val="000000"/>
              </a:solidFill>
              <a:latin typeface="Calibri"/>
              <a:ea typeface="Calibri"/>
              <a:cs typeface="Calibri"/>
              <a:sym typeface="Calibri"/>
            </a:endParaRPr>
          </a:p>
        </p:txBody>
      </p:sp>
      <p:grpSp>
        <p:nvGrpSpPr>
          <p:cNvPr id="251" name="Google Shape;251;p12"/>
          <p:cNvGrpSpPr/>
          <p:nvPr/>
        </p:nvGrpSpPr>
        <p:grpSpPr>
          <a:xfrm>
            <a:off x="16511601" y="721800"/>
            <a:ext cx="2590799" cy="535865"/>
            <a:chOff x="16511601" y="721800"/>
            <a:chExt cx="2590799" cy="535865"/>
          </a:xfrm>
        </p:grpSpPr>
        <p:pic>
          <p:nvPicPr>
            <p:cNvPr id="252" name="Google Shape;252;p12"/>
            <p:cNvPicPr preferRelativeResize="0"/>
            <p:nvPr/>
          </p:nvPicPr>
          <p:blipFill rotWithShape="1">
            <a:blip r:embed="rId5">
              <a:alphaModFix/>
            </a:blip>
            <a:srcRect b="0" l="0" r="0" t="0"/>
            <a:stretch/>
          </p:blipFill>
          <p:spPr>
            <a:xfrm>
              <a:off x="16511601" y="721800"/>
              <a:ext cx="1961351" cy="535865"/>
            </a:xfrm>
            <a:prstGeom prst="rect">
              <a:avLst/>
            </a:prstGeom>
            <a:noFill/>
            <a:ln>
              <a:noFill/>
            </a:ln>
          </p:spPr>
        </p:pic>
        <p:sp>
          <p:nvSpPr>
            <p:cNvPr id="253" name="Google Shape;253;p12"/>
            <p:cNvSpPr/>
            <p:nvPr/>
          </p:nvSpPr>
          <p:spPr>
            <a:xfrm>
              <a:off x="18473750"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254" name="Google Shape;254;p12"/>
          <p:cNvSpPr txBox="1"/>
          <p:nvPr/>
        </p:nvSpPr>
        <p:spPr>
          <a:xfrm>
            <a:off x="9457116" y="6111875"/>
            <a:ext cx="9015836" cy="1568635"/>
          </a:xfrm>
          <a:prstGeom prst="rect">
            <a:avLst/>
          </a:prstGeom>
          <a:noFill/>
          <a:ln>
            <a:noFill/>
          </a:ln>
        </p:spPr>
        <p:txBody>
          <a:bodyPr anchorCtr="0" anchor="t" bIns="45700" lIns="91425" spcFirstLastPara="1" rIns="91425" wrap="square" tIns="45700">
            <a:spAutoFit/>
          </a:bodyPr>
          <a:lstStyle/>
          <a:p>
            <a:pPr indent="0" lvl="0" marL="0" marR="0" rtl="0" algn="l">
              <a:lnSpc>
                <a:spcPct val="1230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All economic sectors have been affected by the pandemic, which no one could have expected. One year after the opening of the borders, </a:t>
            </a:r>
            <a:r>
              <a:rPr b="1" i="0" lang="en-US" sz="1950" u="none" cap="none" strike="noStrike">
                <a:solidFill>
                  <a:srgbClr val="000000"/>
                </a:solidFill>
                <a:latin typeface="Calibri"/>
                <a:ea typeface="Calibri"/>
                <a:cs typeface="Calibri"/>
                <a:sym typeface="Calibri"/>
              </a:rPr>
              <a:t>the sector has nevertheless shown an extraordinary capacity for recovery</a:t>
            </a:r>
            <a:r>
              <a:rPr b="0" i="0" lang="en-US" sz="1950" u="none" cap="none" strike="noStrike">
                <a:solidFill>
                  <a:srgbClr val="000000"/>
                </a:solidFill>
                <a:latin typeface="Calibri"/>
                <a:ea typeface="Calibri"/>
                <a:cs typeface="Calibri"/>
                <a:sym typeface="Calibri"/>
              </a:rPr>
              <a:t>, which is also linked to the inexhaustible desire to travel of people.</a:t>
            </a:r>
            <a:endParaRPr b="0" i="0" sz="1950" u="none" cap="none" strike="noStrike">
              <a:solidFill>
                <a:srgbClr val="000000"/>
              </a:solidFill>
              <a:latin typeface="Calibri"/>
              <a:ea typeface="Calibri"/>
              <a:cs typeface="Calibri"/>
              <a:sym typeface="Calibri"/>
            </a:endParaRPr>
          </a:p>
        </p:txBody>
      </p:sp>
      <p:sp>
        <p:nvSpPr>
          <p:cNvPr id="255" name="Google Shape;255;p12"/>
          <p:cNvSpPr txBox="1"/>
          <p:nvPr/>
        </p:nvSpPr>
        <p:spPr>
          <a:xfrm flipH="1">
            <a:off x="6328833" y="1830347"/>
            <a:ext cx="613141"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4800" u="none" cap="none" strike="noStrike">
                <a:solidFill>
                  <a:srgbClr val="FF0000"/>
                </a:solidFill>
                <a:latin typeface="Arial"/>
                <a:ea typeface="Arial"/>
                <a:cs typeface="Arial"/>
                <a:sym typeface="Arial"/>
              </a:rPr>
              <a:t>X</a:t>
            </a:r>
            <a:endParaRPr b="1" i="0" sz="4800" u="none" cap="none" strike="noStrike">
              <a:solidFill>
                <a:srgbClr val="FF0000"/>
              </a:solidFill>
              <a:latin typeface="Arial"/>
              <a:ea typeface="Arial"/>
              <a:cs typeface="Arial"/>
              <a:sym typeface="Arial"/>
            </a:endParaRPr>
          </a:p>
        </p:txBody>
      </p:sp>
      <p:pic>
        <p:nvPicPr>
          <p:cNvPr id="256" name="Google Shape;256;p12"/>
          <p:cNvPicPr preferRelativeResize="0"/>
          <p:nvPr/>
        </p:nvPicPr>
        <p:blipFill rotWithShape="1">
          <a:blip r:embed="rId6">
            <a:alphaModFix/>
          </a:blip>
          <a:srcRect b="0" l="0" r="0" t="0"/>
          <a:stretch/>
        </p:blipFill>
        <p:spPr>
          <a:xfrm>
            <a:off x="13241805" y="1830348"/>
            <a:ext cx="735452" cy="782779"/>
          </a:xfrm>
          <a:prstGeom prst="rect">
            <a:avLst/>
          </a:prstGeom>
          <a:noFill/>
          <a:ln>
            <a:noFill/>
          </a:ln>
        </p:spPr>
      </p:pic>
      <p:pic>
        <p:nvPicPr>
          <p:cNvPr id="257" name="Google Shape;257;p12"/>
          <p:cNvPicPr preferRelativeResize="0"/>
          <p:nvPr/>
        </p:nvPicPr>
        <p:blipFill rotWithShape="1">
          <a:blip r:embed="rId7">
            <a:alphaModFix/>
          </a:blip>
          <a:srcRect b="0" l="0" r="0" t="0"/>
          <a:stretch/>
        </p:blipFill>
        <p:spPr>
          <a:xfrm>
            <a:off x="7909103" y="1302155"/>
            <a:ext cx="1359189" cy="135918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61" name="Shape 261"/>
        <p:cNvGrpSpPr/>
        <p:nvPr/>
      </p:nvGrpSpPr>
      <p:grpSpPr>
        <a:xfrm>
          <a:off x="0" y="0"/>
          <a:ext cx="0" cy="0"/>
          <a:chOff x="0" y="0"/>
          <a:chExt cx="0" cy="0"/>
        </a:xfrm>
      </p:grpSpPr>
      <p:grpSp>
        <p:nvGrpSpPr>
          <p:cNvPr id="262" name="Google Shape;262;p13"/>
          <p:cNvGrpSpPr/>
          <p:nvPr/>
        </p:nvGrpSpPr>
        <p:grpSpPr>
          <a:xfrm>
            <a:off x="14529998" y="0"/>
            <a:ext cx="5638127" cy="11308715"/>
            <a:chOff x="14173444" y="0"/>
            <a:chExt cx="5930899" cy="11308715"/>
          </a:xfrm>
        </p:grpSpPr>
        <p:sp>
          <p:nvSpPr>
            <p:cNvPr id="263" name="Google Shape;263;p13"/>
            <p:cNvSpPr/>
            <p:nvPr/>
          </p:nvSpPr>
          <p:spPr>
            <a:xfrm>
              <a:off x="14173444" y="0"/>
              <a:ext cx="5930899" cy="11308715"/>
            </a:xfrm>
            <a:custGeom>
              <a:rect b="b" l="l" r="r" t="t"/>
              <a:pathLst>
                <a:path extrusionOk="0" h="11308715" w="5930900">
                  <a:moveTo>
                    <a:pt x="5930646" y="0"/>
                  </a:moveTo>
                  <a:lnTo>
                    <a:pt x="0" y="0"/>
                  </a:lnTo>
                  <a:lnTo>
                    <a:pt x="0" y="11308556"/>
                  </a:lnTo>
                  <a:lnTo>
                    <a:pt x="5930646" y="11308556"/>
                  </a:lnTo>
                  <a:lnTo>
                    <a:pt x="5930646" y="0"/>
                  </a:lnTo>
                  <a:close/>
                </a:path>
              </a:pathLst>
            </a:custGeom>
            <a:solidFill>
              <a:srgbClr val="EEDFC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264" name="Google Shape;264;p13"/>
            <p:cNvPicPr preferRelativeResize="0"/>
            <p:nvPr/>
          </p:nvPicPr>
          <p:blipFill rotWithShape="1">
            <a:blip r:embed="rId3">
              <a:alphaModFix/>
            </a:blip>
            <a:srcRect b="0" l="0" r="0" t="0"/>
            <a:stretch/>
          </p:blipFill>
          <p:spPr>
            <a:xfrm>
              <a:off x="16511602" y="721800"/>
              <a:ext cx="1961351" cy="535865"/>
            </a:xfrm>
            <a:prstGeom prst="rect">
              <a:avLst/>
            </a:prstGeom>
            <a:noFill/>
            <a:ln>
              <a:noFill/>
            </a:ln>
          </p:spPr>
        </p:pic>
        <p:sp>
          <p:nvSpPr>
            <p:cNvPr id="265" name="Google Shape;265;p13"/>
            <p:cNvSpPr/>
            <p:nvPr/>
          </p:nvSpPr>
          <p:spPr>
            <a:xfrm>
              <a:off x="18473751"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266" name="Google Shape;266;p13"/>
          <p:cNvSpPr txBox="1"/>
          <p:nvPr>
            <p:ph type="title"/>
          </p:nvPr>
        </p:nvSpPr>
        <p:spPr>
          <a:xfrm>
            <a:off x="1304488" y="1040334"/>
            <a:ext cx="12176562" cy="6013826"/>
          </a:xfrm>
          <a:prstGeom prst="rect">
            <a:avLst/>
          </a:prstGeom>
          <a:noFill/>
          <a:ln>
            <a:noFill/>
          </a:ln>
        </p:spPr>
        <p:txBody>
          <a:bodyPr anchorCtr="0" anchor="t" bIns="0" lIns="0" spcFirstLastPara="1" rIns="0" wrap="square" tIns="12050">
            <a:spAutoFit/>
          </a:bodyPr>
          <a:lstStyle/>
          <a:p>
            <a:pPr indent="0" lvl="0" marL="12700" marR="5080" rtl="0" algn="l">
              <a:lnSpc>
                <a:spcPct val="100000"/>
              </a:lnSpc>
              <a:spcBef>
                <a:spcPts val="0"/>
              </a:spcBef>
              <a:spcAft>
                <a:spcPts val="0"/>
              </a:spcAft>
              <a:buSzPts val="1400"/>
              <a:buNone/>
            </a:pPr>
            <a:r>
              <a:rPr b="0" lang="en-US" sz="6500">
                <a:solidFill>
                  <a:srgbClr val="F7921E"/>
                </a:solidFill>
              </a:rPr>
              <a:t>If you agree with the above statements, as future </a:t>
            </a:r>
            <a:br>
              <a:rPr b="0" lang="en-US" sz="6500">
                <a:solidFill>
                  <a:srgbClr val="F7921E"/>
                </a:solidFill>
              </a:rPr>
            </a:br>
            <a:r>
              <a:rPr lang="en-US" sz="6500">
                <a:solidFill>
                  <a:srgbClr val="F7921E"/>
                </a:solidFill>
              </a:rPr>
              <a:t>HOSPITALITY MESSENGERS</a:t>
            </a:r>
            <a:r>
              <a:rPr b="0" lang="en-US" sz="6500">
                <a:solidFill>
                  <a:srgbClr val="F7921E"/>
                </a:solidFill>
              </a:rPr>
              <a:t>,</a:t>
            </a:r>
            <a:br>
              <a:rPr b="0" lang="en-US" sz="6500">
                <a:solidFill>
                  <a:srgbClr val="F7921E"/>
                </a:solidFill>
              </a:rPr>
            </a:br>
            <a:r>
              <a:rPr b="0" lang="en-US" sz="6500">
                <a:solidFill>
                  <a:srgbClr val="F7921E"/>
                </a:solidFill>
              </a:rPr>
              <a:t>you should now </a:t>
            </a:r>
            <a:br>
              <a:rPr b="0" lang="en-US" sz="6500">
                <a:solidFill>
                  <a:srgbClr val="F7921E"/>
                </a:solidFill>
              </a:rPr>
            </a:br>
            <a:r>
              <a:rPr lang="en-US" sz="6500">
                <a:solidFill>
                  <a:srgbClr val="F7921E"/>
                </a:solidFill>
              </a:rPr>
              <a:t>take action to attract new talent to the industry</a:t>
            </a:r>
            <a:endParaRPr sz="6500"/>
          </a:p>
        </p:txBody>
      </p:sp>
      <p:sp>
        <p:nvSpPr>
          <p:cNvPr id="267" name="Google Shape;267;p13"/>
          <p:cNvSpPr txBox="1"/>
          <p:nvPr/>
        </p:nvSpPr>
        <p:spPr>
          <a:xfrm>
            <a:off x="1317056" y="7026275"/>
            <a:ext cx="10779125" cy="1945661"/>
          </a:xfrm>
          <a:prstGeom prst="rect">
            <a:avLst/>
          </a:prstGeom>
          <a:noFill/>
          <a:ln>
            <a:noFill/>
          </a:ln>
        </p:spPr>
        <p:txBody>
          <a:bodyPr anchorCtr="0" anchor="t" bIns="0" lIns="0" spcFirstLastPara="1" rIns="0" wrap="square" tIns="12050">
            <a:spAutoFit/>
          </a:bodyPr>
          <a:lstStyle/>
          <a:p>
            <a:pPr indent="0" lvl="0" marL="12700" marR="5080" rtl="0" algn="just">
              <a:lnSpc>
                <a:spcPct val="123300"/>
              </a:lnSpc>
              <a:spcBef>
                <a:spcPts val="0"/>
              </a:spcBef>
              <a:spcAft>
                <a:spcPts val="0"/>
              </a:spcAft>
              <a:buClr>
                <a:srgbClr val="000000"/>
              </a:buClr>
              <a:buSzPts val="2600"/>
              <a:buFont typeface="Arial"/>
              <a:buNone/>
            </a:pPr>
            <a:r>
              <a:t/>
            </a:r>
            <a:endParaRPr b="0" i="0" sz="2600" u="none" cap="none" strike="noStrike">
              <a:solidFill>
                <a:srgbClr val="000000"/>
              </a:solidFill>
              <a:latin typeface="Calibri"/>
              <a:ea typeface="Calibri"/>
              <a:cs typeface="Calibri"/>
              <a:sym typeface="Calibri"/>
            </a:endParaRPr>
          </a:p>
          <a:p>
            <a:pPr indent="0" lvl="0" marL="12700" marR="124460" rtl="0" algn="l">
              <a:lnSpc>
                <a:spcPct val="123300"/>
              </a:lnSpc>
              <a:spcBef>
                <a:spcPts val="0"/>
              </a:spcBef>
              <a:spcAft>
                <a:spcPts val="0"/>
              </a:spcAft>
              <a:buClr>
                <a:srgbClr val="000000"/>
              </a:buClr>
              <a:buSzPts val="2600"/>
              <a:buFont typeface="Arial"/>
              <a:buNone/>
            </a:pPr>
            <a:r>
              <a:rPr b="1" i="0" lang="en-US" sz="2600" u="none" cap="none" strike="noStrike">
                <a:solidFill>
                  <a:srgbClr val="000000"/>
                </a:solidFill>
                <a:latin typeface="Calibri"/>
                <a:ea typeface="Calibri"/>
                <a:cs typeface="Calibri"/>
                <a:sym typeface="Calibri"/>
              </a:rPr>
              <a:t>You are invited to read and subscribe to the following section, </a:t>
            </a:r>
            <a:endParaRPr b="1" i="0" sz="2600" u="none" cap="none" strike="noStrike">
              <a:solidFill>
                <a:srgbClr val="000000"/>
              </a:solidFill>
              <a:latin typeface="Calibri"/>
              <a:ea typeface="Calibri"/>
              <a:cs typeface="Calibri"/>
              <a:sym typeface="Calibri"/>
            </a:endParaRPr>
          </a:p>
          <a:p>
            <a:pPr indent="0" lvl="0" marL="12700" marR="124460" rtl="0" algn="l">
              <a:lnSpc>
                <a:spcPct val="123300"/>
              </a:lnSpc>
              <a:spcBef>
                <a:spcPts val="0"/>
              </a:spcBef>
              <a:spcAft>
                <a:spcPts val="0"/>
              </a:spcAft>
              <a:buClr>
                <a:srgbClr val="000000"/>
              </a:buClr>
              <a:buSzPts val="2600"/>
              <a:buFont typeface="Arial"/>
              <a:buNone/>
            </a:pPr>
            <a:r>
              <a:rPr b="1" i="0" lang="en-US" sz="2600" u="none" cap="none" strike="noStrike">
                <a:solidFill>
                  <a:srgbClr val="000000"/>
                </a:solidFill>
                <a:latin typeface="Calibri"/>
                <a:ea typeface="Calibri"/>
                <a:cs typeface="Calibri"/>
                <a:sym typeface="Calibri"/>
              </a:rPr>
              <a:t>which summarises the key points of the message that you will have to convey to the potential professionals in the sector.</a:t>
            </a:r>
            <a:endParaRPr b="1" i="0" sz="2600" u="none" cap="none" strike="noStrike">
              <a:solidFill>
                <a:srgbClr val="000000"/>
              </a:solidFill>
              <a:latin typeface="Calibri"/>
              <a:ea typeface="Calibri"/>
              <a:cs typeface="Calibri"/>
              <a:sym typeface="Calibri"/>
            </a:endParaRPr>
          </a:p>
        </p:txBody>
      </p:sp>
      <p:pic>
        <p:nvPicPr>
          <p:cNvPr id="268" name="Google Shape;268;p13"/>
          <p:cNvPicPr preferRelativeResize="0"/>
          <p:nvPr/>
        </p:nvPicPr>
        <p:blipFill rotWithShape="1">
          <a:blip r:embed="rId4">
            <a:alphaModFix/>
          </a:blip>
          <a:srcRect b="0" l="0" r="0" t="0"/>
          <a:stretch/>
        </p:blipFill>
        <p:spPr>
          <a:xfrm>
            <a:off x="13903162" y="3046973"/>
            <a:ext cx="4394200" cy="4699000"/>
          </a:xfrm>
          <a:prstGeom prst="rect">
            <a:avLst/>
          </a:prstGeom>
          <a:noFill/>
          <a:ln>
            <a:noFill/>
          </a:ln>
        </p:spPr>
      </p:pic>
      <p:pic>
        <p:nvPicPr>
          <p:cNvPr id="269" name="Google Shape;269;p13"/>
          <p:cNvPicPr preferRelativeResize="0"/>
          <p:nvPr/>
        </p:nvPicPr>
        <p:blipFill rotWithShape="1">
          <a:blip r:embed="rId5">
            <a:alphaModFix/>
          </a:blip>
          <a:srcRect b="0" l="0" r="0" t="0"/>
          <a:stretch/>
        </p:blipFill>
        <p:spPr>
          <a:xfrm>
            <a:off x="11792988" y="8530360"/>
            <a:ext cx="2501510" cy="2680282"/>
          </a:xfrm>
          <a:prstGeom prst="rect">
            <a:avLst/>
          </a:prstGeom>
          <a:solidFill>
            <a:srgbClr val="FBD4B4">
              <a:alpha val="40000"/>
            </a:srgbClr>
          </a:solidFill>
          <a:ln>
            <a:noFill/>
          </a:ln>
        </p:spPr>
      </p:pic>
      <p:pic>
        <p:nvPicPr>
          <p:cNvPr id="270" name="Google Shape;270;p13"/>
          <p:cNvPicPr preferRelativeResize="0"/>
          <p:nvPr/>
        </p:nvPicPr>
        <p:blipFill rotWithShape="1">
          <a:blip r:embed="rId6">
            <a:alphaModFix/>
          </a:blip>
          <a:srcRect b="0" l="0" r="0" t="0"/>
          <a:stretch/>
        </p:blipFill>
        <p:spPr>
          <a:xfrm>
            <a:off x="9039069" y="8481324"/>
            <a:ext cx="2454202" cy="272931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74" name="Shape 274"/>
        <p:cNvGrpSpPr/>
        <p:nvPr/>
      </p:nvGrpSpPr>
      <p:grpSpPr>
        <a:xfrm>
          <a:off x="0" y="0"/>
          <a:ext cx="0" cy="0"/>
          <a:chOff x="0" y="0"/>
          <a:chExt cx="0" cy="0"/>
        </a:xfrm>
      </p:grpSpPr>
      <p:sp>
        <p:nvSpPr>
          <p:cNvPr id="275" name="Google Shape;275;p14"/>
          <p:cNvSpPr txBox="1"/>
          <p:nvPr/>
        </p:nvSpPr>
        <p:spPr>
          <a:xfrm>
            <a:off x="7519706" y="985862"/>
            <a:ext cx="8780744" cy="1611147"/>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Hospitality is important because it fulfils the most basic human need that we all have, to feel loved and accepted, treated with the utmost care, always welcome. This is the </a:t>
            </a:r>
            <a:r>
              <a:rPr b="1" i="0" lang="en-US" sz="2150" u="none" cap="none" strike="noStrike">
                <a:solidFill>
                  <a:srgbClr val="000000"/>
                </a:solidFill>
                <a:latin typeface="Calibri"/>
                <a:ea typeface="Calibri"/>
                <a:cs typeface="Calibri"/>
                <a:sym typeface="Calibri"/>
              </a:rPr>
              <a:t>key message</a:t>
            </a:r>
            <a:r>
              <a:rPr b="0" i="0" lang="en-US" sz="2150" u="none" cap="none" strike="noStrike">
                <a:solidFill>
                  <a:srgbClr val="000000"/>
                </a:solidFill>
                <a:latin typeface="Calibri"/>
                <a:ea typeface="Calibri"/>
                <a:cs typeface="Calibri"/>
                <a:sym typeface="Calibri"/>
              </a:rPr>
              <a:t> the Hospitality Messenger should always convey. What it means </a:t>
            </a:r>
            <a:r>
              <a:rPr b="1" i="0" lang="en-US" sz="2150" u="none" cap="none" strike="noStrike">
                <a:solidFill>
                  <a:srgbClr val="000000"/>
                </a:solidFill>
                <a:latin typeface="Calibri"/>
                <a:ea typeface="Calibri"/>
                <a:cs typeface="Calibri"/>
                <a:sym typeface="Calibri"/>
              </a:rPr>
              <a:t>to be hospitable: it is deeply rooted in human nature</a:t>
            </a:r>
            <a:endParaRPr b="0" i="0" sz="1400" u="none" cap="none" strike="noStrike">
              <a:solidFill>
                <a:srgbClr val="000000"/>
              </a:solidFill>
              <a:latin typeface="Arial"/>
              <a:ea typeface="Arial"/>
              <a:cs typeface="Arial"/>
              <a:sym typeface="Arial"/>
            </a:endParaRPr>
          </a:p>
        </p:txBody>
      </p:sp>
      <p:sp>
        <p:nvSpPr>
          <p:cNvPr id="276" name="Google Shape;276;p14"/>
          <p:cNvSpPr txBox="1"/>
          <p:nvPr>
            <p:ph idx="1" type="body"/>
          </p:nvPr>
        </p:nvSpPr>
        <p:spPr>
          <a:xfrm>
            <a:off x="7519706" y="4071098"/>
            <a:ext cx="9900919" cy="1297149"/>
          </a:xfrm>
          <a:prstGeom prst="rect">
            <a:avLst/>
          </a:prstGeom>
          <a:noFill/>
          <a:ln>
            <a:noFill/>
          </a:ln>
        </p:spPr>
        <p:txBody>
          <a:bodyPr anchorCtr="0" anchor="t" bIns="0" lIns="0" spcFirstLastPara="1" rIns="0" wrap="square" tIns="104125">
            <a:spAutoFit/>
          </a:bodyPr>
          <a:lstStyle/>
          <a:p>
            <a:pPr indent="0" lvl="0" marL="12700" rtl="0" algn="l">
              <a:lnSpc>
                <a:spcPct val="123000"/>
              </a:lnSpc>
              <a:spcBef>
                <a:spcPts val="0"/>
              </a:spcBef>
              <a:spcAft>
                <a:spcPts val="0"/>
              </a:spcAft>
              <a:buSzPts val="1400"/>
              <a:buNone/>
            </a:pPr>
            <a:r>
              <a:rPr lang="en-US" sz="2150" u="sng">
                <a:latin typeface="Calibri"/>
                <a:ea typeface="Calibri"/>
                <a:cs typeface="Calibri"/>
                <a:sym typeface="Calibri"/>
              </a:rPr>
              <a:t>The messenger should know the basics and history of hospitality</a:t>
            </a:r>
            <a:r>
              <a:rPr lang="en-US" sz="2150">
                <a:latin typeface="Calibri"/>
                <a:ea typeface="Calibri"/>
                <a:cs typeface="Calibri"/>
                <a:sym typeface="Calibri"/>
              </a:rPr>
              <a:t>. We are proud to work in this trade, whatever our task is. </a:t>
            </a:r>
            <a:r>
              <a:rPr b="1" lang="en-US" sz="2150">
                <a:latin typeface="Calibri"/>
                <a:ea typeface="Calibri"/>
                <a:cs typeface="Calibri"/>
                <a:sym typeface="Calibri"/>
              </a:rPr>
              <a:t>Hospitality</a:t>
            </a:r>
            <a:r>
              <a:rPr lang="en-US" sz="2150">
                <a:latin typeface="Calibri"/>
                <a:ea typeface="Calibri"/>
                <a:cs typeface="Calibri"/>
                <a:sym typeface="Calibri"/>
              </a:rPr>
              <a:t> has always existed because it is </a:t>
            </a:r>
            <a:r>
              <a:rPr b="1" lang="en-US" sz="2150">
                <a:latin typeface="Calibri"/>
                <a:ea typeface="Calibri"/>
                <a:cs typeface="Calibri"/>
                <a:sym typeface="Calibri"/>
              </a:rPr>
              <a:t>indispensable</a:t>
            </a:r>
            <a:r>
              <a:rPr lang="en-US" sz="2150">
                <a:latin typeface="Calibri"/>
                <a:ea typeface="Calibri"/>
                <a:cs typeface="Calibri"/>
                <a:sym typeface="Calibri"/>
              </a:rPr>
              <a:t> to feed, accommodate, entertain people out of their homes.</a:t>
            </a:r>
            <a:endParaRPr sz="2150">
              <a:latin typeface="Calibri"/>
              <a:ea typeface="Calibri"/>
              <a:cs typeface="Calibri"/>
              <a:sym typeface="Calibri"/>
            </a:endParaRPr>
          </a:p>
        </p:txBody>
      </p:sp>
      <p:sp>
        <p:nvSpPr>
          <p:cNvPr id="277" name="Google Shape;277;p14"/>
          <p:cNvSpPr/>
          <p:nvPr/>
        </p:nvSpPr>
        <p:spPr>
          <a:xfrm>
            <a:off x="10470" y="0"/>
            <a:ext cx="6259195" cy="11308715"/>
          </a:xfrm>
          <a:custGeom>
            <a:rect b="b" l="l" r="r" t="t"/>
            <a:pathLst>
              <a:path extrusionOk="0" h="11308715" w="6259195">
                <a:moveTo>
                  <a:pt x="6258804" y="0"/>
                </a:moveTo>
                <a:lnTo>
                  <a:pt x="0" y="0"/>
                </a:lnTo>
                <a:lnTo>
                  <a:pt x="0" y="11308556"/>
                </a:lnTo>
                <a:lnTo>
                  <a:pt x="6258804" y="11308556"/>
                </a:lnTo>
                <a:lnTo>
                  <a:pt x="6258804" y="0"/>
                </a:lnTo>
                <a:close/>
              </a:path>
            </a:pathLst>
          </a:custGeom>
          <a:solidFill>
            <a:srgbClr val="EEDFC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8" name="Google Shape;278;p14"/>
          <p:cNvSpPr txBox="1"/>
          <p:nvPr>
            <p:ph type="title"/>
          </p:nvPr>
        </p:nvSpPr>
        <p:spPr>
          <a:xfrm>
            <a:off x="1018431" y="2069583"/>
            <a:ext cx="4540250" cy="2043508"/>
          </a:xfrm>
          <a:prstGeom prst="rect">
            <a:avLst/>
          </a:prstGeom>
          <a:noFill/>
          <a:ln>
            <a:noFill/>
          </a:ln>
        </p:spPr>
        <p:txBody>
          <a:bodyPr anchorCtr="0" anchor="t" bIns="0" lIns="0" spcFirstLastPara="1" rIns="0" wrap="square" tIns="12050">
            <a:spAutoFit/>
          </a:bodyPr>
          <a:lstStyle/>
          <a:p>
            <a:pPr indent="0" lvl="0" marL="12700" marR="5080" rtl="0" algn="l">
              <a:lnSpc>
                <a:spcPct val="100000"/>
              </a:lnSpc>
              <a:spcBef>
                <a:spcPts val="0"/>
              </a:spcBef>
              <a:spcAft>
                <a:spcPts val="0"/>
              </a:spcAft>
              <a:buSzPts val="1400"/>
              <a:buNone/>
            </a:pPr>
            <a:r>
              <a:rPr lang="en-US">
                <a:solidFill>
                  <a:srgbClr val="000000"/>
                </a:solidFill>
              </a:rPr>
              <a:t>1. </a:t>
            </a:r>
            <a:r>
              <a:rPr lang="en-US">
                <a:solidFill>
                  <a:srgbClr val="F7921E"/>
                </a:solidFill>
              </a:rPr>
              <a:t>Let’s change the </a:t>
            </a:r>
            <a:br>
              <a:rPr lang="en-US">
                <a:solidFill>
                  <a:srgbClr val="F7921E"/>
                </a:solidFill>
              </a:rPr>
            </a:br>
            <a:r>
              <a:rPr lang="en-US">
                <a:solidFill>
                  <a:srgbClr val="F7921E"/>
                </a:solidFill>
              </a:rPr>
              <a:t>perception of our jobs into inspiration for our trade</a:t>
            </a:r>
            <a:endParaRPr/>
          </a:p>
        </p:txBody>
      </p:sp>
      <p:sp>
        <p:nvSpPr>
          <p:cNvPr id="279" name="Google Shape;279;p14"/>
          <p:cNvSpPr txBox="1"/>
          <p:nvPr/>
        </p:nvSpPr>
        <p:spPr>
          <a:xfrm>
            <a:off x="7519706" y="7702256"/>
            <a:ext cx="7306309" cy="2035810"/>
          </a:xfrm>
          <a:prstGeom prst="rect">
            <a:avLst/>
          </a:prstGeom>
          <a:noFill/>
          <a:ln>
            <a:noFill/>
          </a:ln>
        </p:spPr>
        <p:txBody>
          <a:bodyPr anchorCtr="0" anchor="t" bIns="0" lIns="0" spcFirstLastPara="1" rIns="0" wrap="square" tIns="12050">
            <a:spAutoFit/>
          </a:bodyPr>
          <a:lstStyle/>
          <a:p>
            <a:pPr indent="0" lvl="0" marL="12700" marR="5080" rtl="0" algn="l">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It is great to belong to such a trade! HOSPITALITY is a strong meaningful word! Hospitality is rewarding and it suits intuitive hardworking creative people!</a:t>
            </a:r>
            <a:endParaRPr b="0" i="0" sz="3300" u="none" cap="none" strike="noStrike">
              <a:solidFill>
                <a:srgbClr val="000000"/>
              </a:solidFill>
              <a:latin typeface="Calibri"/>
              <a:ea typeface="Calibri"/>
              <a:cs typeface="Calibri"/>
              <a:sym typeface="Calibri"/>
            </a:endParaRPr>
          </a:p>
        </p:txBody>
      </p:sp>
      <p:pic>
        <p:nvPicPr>
          <p:cNvPr id="280" name="Google Shape;280;p14"/>
          <p:cNvPicPr preferRelativeResize="0"/>
          <p:nvPr/>
        </p:nvPicPr>
        <p:blipFill rotWithShape="1">
          <a:blip r:embed="rId3">
            <a:alphaModFix/>
          </a:blip>
          <a:srcRect b="0" l="0" r="0" t="0"/>
          <a:stretch/>
        </p:blipFill>
        <p:spPr>
          <a:xfrm>
            <a:off x="1504748" y="7076743"/>
            <a:ext cx="3788381" cy="3718805"/>
          </a:xfrm>
          <a:prstGeom prst="rect">
            <a:avLst/>
          </a:prstGeom>
          <a:noFill/>
          <a:ln>
            <a:noFill/>
          </a:ln>
        </p:spPr>
      </p:pic>
      <p:grpSp>
        <p:nvGrpSpPr>
          <p:cNvPr id="281" name="Google Shape;281;p14"/>
          <p:cNvGrpSpPr/>
          <p:nvPr/>
        </p:nvGrpSpPr>
        <p:grpSpPr>
          <a:xfrm>
            <a:off x="16511601" y="721800"/>
            <a:ext cx="2590799" cy="535865"/>
            <a:chOff x="16511601" y="721800"/>
            <a:chExt cx="2590799" cy="535865"/>
          </a:xfrm>
        </p:grpSpPr>
        <p:pic>
          <p:nvPicPr>
            <p:cNvPr id="282" name="Google Shape;282;p14"/>
            <p:cNvPicPr preferRelativeResize="0"/>
            <p:nvPr/>
          </p:nvPicPr>
          <p:blipFill rotWithShape="1">
            <a:blip r:embed="rId4">
              <a:alphaModFix/>
            </a:blip>
            <a:srcRect b="0" l="0" r="0" t="0"/>
            <a:stretch/>
          </p:blipFill>
          <p:spPr>
            <a:xfrm>
              <a:off x="16511601" y="721800"/>
              <a:ext cx="1961351" cy="535865"/>
            </a:xfrm>
            <a:prstGeom prst="rect">
              <a:avLst/>
            </a:prstGeom>
            <a:noFill/>
            <a:ln>
              <a:noFill/>
            </a:ln>
          </p:spPr>
        </p:pic>
        <p:sp>
          <p:nvSpPr>
            <p:cNvPr id="283" name="Google Shape;283;p14"/>
            <p:cNvSpPr/>
            <p:nvPr/>
          </p:nvSpPr>
          <p:spPr>
            <a:xfrm>
              <a:off x="18473750"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284" name="Google Shape;284;p14"/>
          <p:cNvSpPr txBox="1"/>
          <p:nvPr/>
        </p:nvSpPr>
        <p:spPr>
          <a:xfrm>
            <a:off x="908050" y="549275"/>
            <a:ext cx="4761013" cy="6001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COMMITMENT CHARTER </a:t>
            </a:r>
            <a:endParaRPr b="1" i="0" sz="3300" u="none" cap="none" strike="noStrike">
              <a:solidFill>
                <a:srgbClr val="F7921E"/>
              </a:solidFill>
              <a:latin typeface="Calibri"/>
              <a:ea typeface="Calibri"/>
              <a:cs typeface="Calibri"/>
              <a:sym typeface="Calibri"/>
            </a:endParaRPr>
          </a:p>
        </p:txBody>
      </p:sp>
      <p:sp>
        <p:nvSpPr>
          <p:cNvPr id="285" name="Google Shape;285;p14"/>
          <p:cNvSpPr txBox="1"/>
          <p:nvPr/>
        </p:nvSpPr>
        <p:spPr>
          <a:xfrm>
            <a:off x="7385050" y="2889312"/>
            <a:ext cx="9746720" cy="906274"/>
          </a:xfrm>
          <a:prstGeom prst="rect">
            <a:avLst/>
          </a:prstGeom>
          <a:noFill/>
          <a:ln>
            <a:noFill/>
          </a:ln>
        </p:spPr>
        <p:txBody>
          <a:bodyPr anchorCtr="0" anchor="t" bIns="45700" lIns="91425" spcFirstLastPara="1" rIns="91425" wrap="square" tIns="45700">
            <a:spAutoFit/>
          </a:bodyPr>
          <a:lstStyle/>
          <a:p>
            <a:pPr indent="0" lvl="0" marL="12700" marR="5080" rtl="0" algn="l">
              <a:lnSpc>
                <a:spcPct val="123300"/>
              </a:lnSpc>
              <a:spcBef>
                <a:spcPts val="0"/>
              </a:spcBef>
              <a:spcAft>
                <a:spcPts val="0"/>
              </a:spcAft>
              <a:buClr>
                <a:srgbClr val="000000"/>
              </a:buClr>
              <a:buSzPts val="2150"/>
              <a:buFont typeface="Arial"/>
              <a:buNone/>
            </a:pPr>
            <a:r>
              <a:rPr b="0" i="0" lang="en-US" sz="2150" u="sng" cap="none" strike="noStrike">
                <a:solidFill>
                  <a:srgbClr val="000000"/>
                </a:solidFill>
                <a:latin typeface="Calibri"/>
                <a:ea typeface="Calibri"/>
                <a:cs typeface="Calibri"/>
                <a:sym typeface="Calibri"/>
              </a:rPr>
              <a:t>The messenger will communicate innovatively about the nature of the CHR professions</a:t>
            </a:r>
            <a:r>
              <a:rPr b="0" i="0" lang="en-US" sz="2150" u="none" cap="none" strike="noStrike">
                <a:solidFill>
                  <a:srgbClr val="000000"/>
                </a:solidFill>
                <a:latin typeface="Calibri"/>
                <a:ea typeface="Calibri"/>
                <a:cs typeface="Calibri"/>
                <a:sym typeface="Calibri"/>
              </a:rPr>
              <a:t>. He will make sure to </a:t>
            </a:r>
            <a:r>
              <a:rPr b="1" i="0" lang="en-US" sz="2150" u="none" cap="none" strike="noStrike">
                <a:solidFill>
                  <a:srgbClr val="000000"/>
                </a:solidFill>
                <a:latin typeface="Calibri"/>
                <a:ea typeface="Calibri"/>
                <a:cs typeface="Calibri"/>
                <a:sym typeface="Calibri"/>
              </a:rPr>
              <a:t>speak positively </a:t>
            </a:r>
            <a:r>
              <a:rPr b="0" i="0" lang="en-US" sz="2150" u="none" cap="none" strike="noStrike">
                <a:solidFill>
                  <a:srgbClr val="000000"/>
                </a:solidFill>
                <a:latin typeface="Calibri"/>
                <a:ea typeface="Calibri"/>
                <a:cs typeface="Calibri"/>
                <a:sym typeface="Calibri"/>
              </a:rPr>
              <a:t>about professional careers.</a:t>
            </a:r>
            <a:endParaRPr b="0" i="0" sz="2150" u="none" cap="none" strike="noStrike">
              <a:solidFill>
                <a:srgbClr val="000000"/>
              </a:solidFill>
              <a:latin typeface="Calibri"/>
              <a:ea typeface="Calibri"/>
              <a:cs typeface="Calibri"/>
              <a:sym typeface="Calibri"/>
            </a:endParaRPr>
          </a:p>
        </p:txBody>
      </p:sp>
      <p:sp>
        <p:nvSpPr>
          <p:cNvPr id="286" name="Google Shape;286;p14"/>
          <p:cNvSpPr txBox="1"/>
          <p:nvPr/>
        </p:nvSpPr>
        <p:spPr>
          <a:xfrm>
            <a:off x="7484625" y="5662282"/>
            <a:ext cx="10304744" cy="1720215"/>
          </a:xfrm>
          <a:prstGeom prst="rect">
            <a:avLst/>
          </a:prstGeom>
          <a:noFill/>
          <a:ln>
            <a:noFill/>
          </a:ln>
        </p:spPr>
        <p:txBody>
          <a:bodyPr anchorCtr="0" anchor="t" bIns="45700" lIns="91425" spcFirstLastPara="1" rIns="91425" wrap="square" tIns="45700">
            <a:spAutoFit/>
          </a:bodyPr>
          <a:lstStyle/>
          <a:p>
            <a:pPr indent="0" lvl="0" marL="12700" marR="340995" rtl="0" algn="l">
              <a:lnSpc>
                <a:spcPct val="1230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It is great to belong to such a trade. Hospitality has a strong meaning; </a:t>
            </a:r>
            <a:r>
              <a:rPr b="0" i="0" lang="en-US" sz="2150" u="sng" cap="none" strike="noStrike">
                <a:solidFill>
                  <a:srgbClr val="000000"/>
                </a:solidFill>
                <a:latin typeface="Calibri"/>
                <a:ea typeface="Calibri"/>
                <a:cs typeface="Calibri"/>
                <a:sym typeface="Calibri"/>
              </a:rPr>
              <a:t>the messenger should be able to convey the pride of belonging to the sector </a:t>
            </a:r>
            <a:r>
              <a:rPr b="0" i="0" lang="en-US" sz="2150" u="none" cap="none" strike="noStrike">
                <a:solidFill>
                  <a:srgbClr val="000000"/>
                </a:solidFill>
                <a:latin typeface="Calibri"/>
                <a:ea typeface="Calibri"/>
                <a:cs typeface="Calibri"/>
                <a:sym typeface="Calibri"/>
              </a:rPr>
              <a:t>and to a company which  </a:t>
            </a:r>
            <a:endParaRPr b="0" i="0" sz="1400" u="none" cap="none" strike="noStrike">
              <a:solidFill>
                <a:srgbClr val="000000"/>
              </a:solidFill>
              <a:latin typeface="Arial"/>
              <a:ea typeface="Arial"/>
              <a:cs typeface="Arial"/>
              <a:sym typeface="Arial"/>
            </a:endParaRPr>
          </a:p>
          <a:p>
            <a:pPr indent="0" lvl="0" marL="12700" marR="340995" rtl="0" algn="l">
              <a:lnSpc>
                <a:spcPct val="1230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takes care of guests by providing an </a:t>
            </a:r>
            <a:r>
              <a:rPr b="1" i="0" lang="en-US" sz="2150" u="none" cap="none" strike="noStrike">
                <a:solidFill>
                  <a:srgbClr val="000000"/>
                </a:solidFill>
                <a:latin typeface="Calibri"/>
                <a:ea typeface="Calibri"/>
                <a:cs typeface="Calibri"/>
                <a:sym typeface="Calibri"/>
              </a:rPr>
              <a:t>enjoyable experience </a:t>
            </a:r>
            <a:r>
              <a:rPr b="0" i="0" lang="en-US" sz="2150" u="none" cap="none" strike="noStrike">
                <a:solidFill>
                  <a:srgbClr val="000000"/>
                </a:solidFill>
                <a:latin typeface="Calibri"/>
                <a:ea typeface="Calibri"/>
                <a:cs typeface="Calibri"/>
                <a:sym typeface="Calibri"/>
              </a:rPr>
              <a:t>(eating a good meal, relaxing in a nice spa, or getting a good night’s rest away from home …)</a:t>
            </a:r>
            <a:endParaRPr b="0" i="0" sz="2150" u="none" cap="none" strike="noStrike">
              <a:solidFill>
                <a:srgbClr val="000000"/>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90" name="Shape 290"/>
        <p:cNvGrpSpPr/>
        <p:nvPr/>
      </p:nvGrpSpPr>
      <p:grpSpPr>
        <a:xfrm>
          <a:off x="0" y="0"/>
          <a:ext cx="0" cy="0"/>
          <a:chOff x="0" y="0"/>
          <a:chExt cx="0" cy="0"/>
        </a:xfrm>
      </p:grpSpPr>
      <p:sp>
        <p:nvSpPr>
          <p:cNvPr id="291" name="Google Shape;291;p15"/>
          <p:cNvSpPr txBox="1"/>
          <p:nvPr/>
        </p:nvSpPr>
        <p:spPr>
          <a:xfrm>
            <a:off x="7108907" y="1239423"/>
            <a:ext cx="8363584" cy="2454005"/>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2150"/>
              <a:buFont typeface="Arial"/>
              <a:buNone/>
            </a:pPr>
            <a:r>
              <a:rPr b="0" i="0" lang="en-US" sz="2150" u="sng" cap="none" strike="noStrike">
                <a:solidFill>
                  <a:srgbClr val="000000"/>
                </a:solidFill>
                <a:latin typeface="Calibri"/>
                <a:ea typeface="Calibri"/>
                <a:cs typeface="Calibri"/>
                <a:sym typeface="Calibri"/>
              </a:rPr>
              <a:t>The messenger should be able to show future and potential employees how hard work can pay off, </a:t>
            </a:r>
            <a:r>
              <a:rPr b="0" i="0" lang="en-US" sz="2150" u="none" cap="none" strike="noStrike">
                <a:solidFill>
                  <a:srgbClr val="000000"/>
                </a:solidFill>
                <a:latin typeface="Calibri"/>
                <a:ea typeface="Calibri"/>
                <a:cs typeface="Calibri"/>
                <a:sym typeface="Calibri"/>
              </a:rPr>
              <a:t>not only in term of salary, but also in term of human and professional return they can have from the experience in the hotel industry. There are numerous advantages: </a:t>
            </a:r>
            <a:r>
              <a:rPr b="1" i="0" lang="en-US" sz="2150" u="none" cap="none" strike="noStrike">
                <a:solidFill>
                  <a:srgbClr val="000000"/>
                </a:solidFill>
                <a:latin typeface="Calibri"/>
                <a:ea typeface="Calibri"/>
                <a:cs typeface="Calibri"/>
                <a:sym typeface="Calibri"/>
              </a:rPr>
              <a:t>career progression, human relationships, flexibility </a:t>
            </a:r>
            <a:r>
              <a:rPr b="0" i="0" lang="en-US" sz="2150" u="none" cap="none" strike="noStrike">
                <a:solidFill>
                  <a:srgbClr val="000000"/>
                </a:solidFill>
                <a:latin typeface="Calibri"/>
                <a:ea typeface="Calibri"/>
                <a:cs typeface="Calibri"/>
                <a:sym typeface="Calibri"/>
              </a:rPr>
              <a:t>and </a:t>
            </a:r>
            <a:r>
              <a:rPr b="1" i="0" lang="en-US" sz="2150" u="none" cap="none" strike="noStrike">
                <a:solidFill>
                  <a:srgbClr val="000000"/>
                </a:solidFill>
                <a:latin typeface="Calibri"/>
                <a:ea typeface="Calibri"/>
                <a:cs typeface="Calibri"/>
                <a:sym typeface="Calibri"/>
              </a:rPr>
              <a:t>variety</a:t>
            </a:r>
            <a:r>
              <a:rPr b="0" i="0" lang="en-US" sz="2150" u="none" cap="none" strike="noStrike">
                <a:solidFill>
                  <a:srgbClr val="000000"/>
                </a:solidFill>
                <a:latin typeface="Calibri"/>
                <a:ea typeface="Calibri"/>
                <a:cs typeface="Calibri"/>
                <a:sym typeface="Calibri"/>
              </a:rPr>
              <a:t> of the job, and also </a:t>
            </a:r>
            <a:r>
              <a:rPr b="1" i="0" lang="en-US" sz="2150" u="none" cap="none" strike="noStrike">
                <a:solidFill>
                  <a:srgbClr val="000000"/>
                </a:solidFill>
                <a:latin typeface="Calibri"/>
                <a:ea typeface="Calibri"/>
                <a:cs typeface="Calibri"/>
                <a:sym typeface="Calibri"/>
              </a:rPr>
              <a:t>earning</a:t>
            </a:r>
            <a:r>
              <a:rPr b="0" i="0" lang="en-US" sz="2150" u="none" cap="none" strike="noStrike">
                <a:solidFill>
                  <a:srgbClr val="000000"/>
                </a:solidFill>
                <a:latin typeface="Calibri"/>
                <a:ea typeface="Calibri"/>
                <a:cs typeface="Calibri"/>
                <a:sym typeface="Calibri"/>
              </a:rPr>
              <a:t> possibilities!</a:t>
            </a:r>
            <a:endParaRPr b="0" i="0" sz="2150" u="none" cap="none" strike="noStrike">
              <a:solidFill>
                <a:srgbClr val="000000"/>
              </a:solidFill>
              <a:latin typeface="Calibri"/>
              <a:ea typeface="Calibri"/>
              <a:cs typeface="Calibri"/>
              <a:sym typeface="Calibri"/>
            </a:endParaRPr>
          </a:p>
        </p:txBody>
      </p:sp>
      <p:sp>
        <p:nvSpPr>
          <p:cNvPr id="292" name="Google Shape;292;p15"/>
          <p:cNvSpPr txBox="1"/>
          <p:nvPr/>
        </p:nvSpPr>
        <p:spPr>
          <a:xfrm>
            <a:off x="7108907" y="4247986"/>
            <a:ext cx="10748010" cy="2047035"/>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2150"/>
              <a:buFont typeface="Arial"/>
              <a:buNone/>
            </a:pPr>
            <a:r>
              <a:rPr b="1" i="0" lang="en-US" sz="2150" u="none" cap="none" strike="noStrike">
                <a:solidFill>
                  <a:srgbClr val="000000"/>
                </a:solidFill>
                <a:latin typeface="Calibri"/>
                <a:ea typeface="Calibri"/>
                <a:cs typeface="Calibri"/>
                <a:sym typeface="Calibri"/>
              </a:rPr>
              <a:t>Training investment</a:t>
            </a:r>
            <a:r>
              <a:rPr b="0" i="0" lang="en-US" sz="2150" u="none" cap="none" strike="noStrike">
                <a:solidFill>
                  <a:srgbClr val="000000"/>
                </a:solidFill>
                <a:latin typeface="Calibri"/>
                <a:ea typeface="Calibri"/>
                <a:cs typeface="Calibri"/>
                <a:sym typeface="Calibri"/>
              </a:rPr>
              <a:t> is a unique resource against turnover which leads the decline in the quality of work and worker loyalty. Training centres can offer opportunities to train staff and can help the trade to solve the problem caused by the inexperience of new employees.</a:t>
            </a:r>
            <a:endParaRPr b="0" i="0" sz="2150" u="none" cap="none" strike="noStrike">
              <a:solidFill>
                <a:srgbClr val="000000"/>
              </a:solidFill>
              <a:latin typeface="Calibri"/>
              <a:ea typeface="Calibri"/>
              <a:cs typeface="Calibri"/>
              <a:sym typeface="Calibri"/>
            </a:endParaRPr>
          </a:p>
          <a:p>
            <a:pPr indent="0" lvl="0" marL="12700" marR="294640" rtl="0" algn="l">
              <a:lnSpc>
                <a:spcPct val="123300"/>
              </a:lnSpc>
              <a:spcBef>
                <a:spcPts val="0"/>
              </a:spcBef>
              <a:spcAft>
                <a:spcPts val="0"/>
              </a:spcAft>
              <a:buClr>
                <a:srgbClr val="000000"/>
              </a:buClr>
              <a:buSzPts val="2150"/>
              <a:buFont typeface="Arial"/>
              <a:buNone/>
            </a:pPr>
            <a:r>
              <a:rPr b="0" i="0" lang="en-US" sz="2150" u="sng" cap="none" strike="noStrike">
                <a:solidFill>
                  <a:srgbClr val="000000"/>
                </a:solidFill>
                <a:latin typeface="Calibri"/>
                <a:ea typeface="Calibri"/>
                <a:cs typeface="Calibri"/>
                <a:sym typeface="Calibri"/>
              </a:rPr>
              <a:t>The messenger should be able to show and encourage career development opportunities</a:t>
            </a:r>
            <a:r>
              <a:rPr b="0" i="0" lang="en-US" sz="2150" u="none" cap="none" strike="noStrike">
                <a:solidFill>
                  <a:srgbClr val="000000"/>
                </a:solidFill>
                <a:latin typeface="Calibri"/>
                <a:ea typeface="Calibri"/>
                <a:cs typeface="Calibri"/>
                <a:sym typeface="Calibri"/>
              </a:rPr>
              <a:t>: training and education will keep employees engaged and better equipped to serve</a:t>
            </a:r>
            <a:endParaRPr b="0" i="0" sz="2150" u="none" cap="none" strike="noStrike">
              <a:solidFill>
                <a:srgbClr val="000000"/>
              </a:solidFill>
              <a:latin typeface="Calibri"/>
              <a:ea typeface="Calibri"/>
              <a:cs typeface="Calibri"/>
              <a:sym typeface="Calibri"/>
            </a:endParaRPr>
          </a:p>
        </p:txBody>
      </p:sp>
      <p:sp>
        <p:nvSpPr>
          <p:cNvPr id="293" name="Google Shape;293;p15"/>
          <p:cNvSpPr/>
          <p:nvPr/>
        </p:nvSpPr>
        <p:spPr>
          <a:xfrm>
            <a:off x="10470" y="0"/>
            <a:ext cx="6259195" cy="11308715"/>
          </a:xfrm>
          <a:custGeom>
            <a:rect b="b" l="l" r="r" t="t"/>
            <a:pathLst>
              <a:path extrusionOk="0" h="11308715" w="6259195">
                <a:moveTo>
                  <a:pt x="6258804" y="0"/>
                </a:moveTo>
                <a:lnTo>
                  <a:pt x="0" y="0"/>
                </a:lnTo>
                <a:lnTo>
                  <a:pt x="0" y="11308556"/>
                </a:lnTo>
                <a:lnTo>
                  <a:pt x="6258804" y="11308556"/>
                </a:lnTo>
                <a:lnTo>
                  <a:pt x="6258804" y="0"/>
                </a:lnTo>
                <a:close/>
              </a:path>
            </a:pathLst>
          </a:custGeom>
          <a:solidFill>
            <a:srgbClr val="EEDFC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4" name="Google Shape;294;p15"/>
          <p:cNvSpPr txBox="1"/>
          <p:nvPr>
            <p:ph type="title"/>
          </p:nvPr>
        </p:nvSpPr>
        <p:spPr>
          <a:xfrm>
            <a:off x="857871" y="1242272"/>
            <a:ext cx="4645660" cy="1533525"/>
          </a:xfrm>
          <a:prstGeom prst="rect">
            <a:avLst/>
          </a:prstGeom>
          <a:noFill/>
          <a:ln>
            <a:noFill/>
          </a:ln>
        </p:spPr>
        <p:txBody>
          <a:bodyPr anchorCtr="0" anchor="t" bIns="0" lIns="0" spcFirstLastPara="1" rIns="0" wrap="square" tIns="12050">
            <a:spAutoFit/>
          </a:bodyPr>
          <a:lstStyle/>
          <a:p>
            <a:pPr indent="0" lvl="0" marL="12700" marR="5080" rtl="0" algn="just">
              <a:lnSpc>
                <a:spcPct val="100000"/>
              </a:lnSpc>
              <a:spcBef>
                <a:spcPts val="0"/>
              </a:spcBef>
              <a:spcAft>
                <a:spcPts val="0"/>
              </a:spcAft>
              <a:buSzPts val="1400"/>
              <a:buNone/>
            </a:pPr>
            <a:r>
              <a:rPr lang="en-US">
                <a:solidFill>
                  <a:srgbClr val="000000"/>
                </a:solidFill>
              </a:rPr>
              <a:t>2. </a:t>
            </a:r>
            <a:r>
              <a:rPr lang="en-US">
                <a:solidFill>
                  <a:srgbClr val="F7921E"/>
                </a:solidFill>
              </a:rPr>
              <a:t>Let’s debunk prejudices and show the positive side of the professions</a:t>
            </a:r>
            <a:endParaRPr/>
          </a:p>
        </p:txBody>
      </p:sp>
      <p:sp>
        <p:nvSpPr>
          <p:cNvPr id="295" name="Google Shape;295;p15"/>
          <p:cNvSpPr txBox="1"/>
          <p:nvPr/>
        </p:nvSpPr>
        <p:spPr>
          <a:xfrm>
            <a:off x="857871" y="4475262"/>
            <a:ext cx="4215130" cy="1030605"/>
          </a:xfrm>
          <a:prstGeom prst="rect">
            <a:avLst/>
          </a:prstGeom>
          <a:noFill/>
          <a:ln>
            <a:noFill/>
          </a:ln>
        </p:spPr>
        <p:txBody>
          <a:bodyPr anchorCtr="0" anchor="t" bIns="0" lIns="0" spcFirstLastPara="1" rIns="0" wrap="square" tIns="12050">
            <a:spAutoFit/>
          </a:bodyPr>
          <a:lstStyle/>
          <a:p>
            <a:pPr indent="0" lvl="0" marL="12700" marR="5080" rtl="0" algn="l">
              <a:lnSpc>
                <a:spcPct val="100000"/>
              </a:lnSpc>
              <a:spcBef>
                <a:spcPts val="0"/>
              </a:spcBef>
              <a:spcAft>
                <a:spcPts val="0"/>
              </a:spcAft>
              <a:buClr>
                <a:srgbClr val="000000"/>
              </a:buClr>
              <a:buSzPts val="3300"/>
              <a:buFont typeface="Arial"/>
              <a:buNone/>
            </a:pPr>
            <a:r>
              <a:rPr b="1" i="0" lang="en-US" sz="3300" u="none" cap="none" strike="noStrike">
                <a:solidFill>
                  <a:srgbClr val="000000"/>
                </a:solidFill>
                <a:latin typeface="Calibri"/>
                <a:ea typeface="Calibri"/>
                <a:cs typeface="Calibri"/>
                <a:sym typeface="Calibri"/>
              </a:rPr>
              <a:t>3. </a:t>
            </a:r>
            <a:r>
              <a:rPr b="1" i="0" lang="en-US" sz="3300" u="none" cap="none" strike="noStrike">
                <a:solidFill>
                  <a:srgbClr val="F7921E"/>
                </a:solidFill>
                <a:latin typeface="Calibri"/>
                <a:ea typeface="Calibri"/>
                <a:cs typeface="Calibri"/>
                <a:sym typeface="Calibri"/>
              </a:rPr>
              <a:t>Let’s be partners with training organisations</a:t>
            </a:r>
            <a:endParaRPr b="0" i="0" sz="3300" u="none" cap="none" strike="noStrike">
              <a:solidFill>
                <a:srgbClr val="000000"/>
              </a:solidFill>
              <a:latin typeface="Calibri"/>
              <a:ea typeface="Calibri"/>
              <a:cs typeface="Calibri"/>
              <a:sym typeface="Calibri"/>
            </a:endParaRPr>
          </a:p>
        </p:txBody>
      </p:sp>
      <p:sp>
        <p:nvSpPr>
          <p:cNvPr id="296" name="Google Shape;296;p15"/>
          <p:cNvSpPr txBox="1"/>
          <p:nvPr/>
        </p:nvSpPr>
        <p:spPr>
          <a:xfrm>
            <a:off x="7121290" y="7161660"/>
            <a:ext cx="10664190" cy="1640064"/>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2150"/>
              <a:buFont typeface="Arial"/>
              <a:buNone/>
            </a:pPr>
            <a:r>
              <a:rPr b="0" i="0" lang="en-US" sz="2150" u="sng" cap="none" strike="noStrike">
                <a:solidFill>
                  <a:srgbClr val="000000"/>
                </a:solidFill>
                <a:latin typeface="Calibri"/>
                <a:ea typeface="Calibri"/>
                <a:cs typeface="Calibri"/>
                <a:sym typeface="Calibri"/>
              </a:rPr>
              <a:t>The messenger should explain that it is very important how we welcome people</a:t>
            </a:r>
            <a:r>
              <a:rPr b="0" i="0" lang="en-US" sz="2150" u="none" cap="none" strike="noStrike">
                <a:solidFill>
                  <a:srgbClr val="000000"/>
                </a:solidFill>
                <a:latin typeface="Calibri"/>
                <a:ea typeface="Calibri"/>
                <a:cs typeface="Calibri"/>
                <a:sym typeface="Calibri"/>
              </a:rPr>
              <a:t>. If we arrange proper work based training in real partnership with vocational centres, trainees can develop a genuine vocation for our trade. A particular care has to be put  to create a comfortable atmosphere and open door policy so that employees would be less likely to leave.</a:t>
            </a:r>
            <a:endParaRPr b="0" i="0" sz="2150" u="none" cap="none" strike="noStrike">
              <a:solidFill>
                <a:srgbClr val="000000"/>
              </a:solidFill>
              <a:latin typeface="Calibri"/>
              <a:ea typeface="Calibri"/>
              <a:cs typeface="Calibri"/>
              <a:sym typeface="Calibri"/>
            </a:endParaRPr>
          </a:p>
        </p:txBody>
      </p:sp>
      <p:sp>
        <p:nvSpPr>
          <p:cNvPr id="297" name="Google Shape;297;p15"/>
          <p:cNvSpPr txBox="1"/>
          <p:nvPr/>
        </p:nvSpPr>
        <p:spPr>
          <a:xfrm>
            <a:off x="857871" y="7224976"/>
            <a:ext cx="5045710" cy="2538730"/>
          </a:xfrm>
          <a:prstGeom prst="rect">
            <a:avLst/>
          </a:prstGeom>
          <a:noFill/>
          <a:ln>
            <a:noFill/>
          </a:ln>
        </p:spPr>
        <p:txBody>
          <a:bodyPr anchorCtr="0" anchor="t" bIns="0" lIns="0" spcFirstLastPara="1" rIns="0" wrap="square" tIns="12050">
            <a:spAutoFit/>
          </a:bodyPr>
          <a:lstStyle/>
          <a:p>
            <a:pPr indent="0" lvl="0" marL="12700" marR="5080" rtl="0" algn="l">
              <a:lnSpc>
                <a:spcPct val="100000"/>
              </a:lnSpc>
              <a:spcBef>
                <a:spcPts val="0"/>
              </a:spcBef>
              <a:spcAft>
                <a:spcPts val="0"/>
              </a:spcAft>
              <a:buClr>
                <a:srgbClr val="000000"/>
              </a:buClr>
              <a:buSzPts val="3300"/>
              <a:buFont typeface="Arial"/>
              <a:buNone/>
            </a:pPr>
            <a:r>
              <a:rPr b="1" i="0" lang="en-US" sz="3300" u="none" cap="none" strike="noStrike">
                <a:solidFill>
                  <a:srgbClr val="000000"/>
                </a:solidFill>
                <a:latin typeface="Calibri"/>
                <a:ea typeface="Calibri"/>
                <a:cs typeface="Calibri"/>
                <a:sym typeface="Calibri"/>
              </a:rPr>
              <a:t>4. </a:t>
            </a:r>
            <a:r>
              <a:rPr b="1" i="0" lang="en-US" sz="3300" u="none" cap="none" strike="noStrike">
                <a:solidFill>
                  <a:srgbClr val="F7921E"/>
                </a:solidFill>
                <a:latin typeface="Calibri"/>
                <a:ea typeface="Calibri"/>
                <a:cs typeface="Calibri"/>
                <a:sym typeface="Calibri"/>
              </a:rPr>
              <a:t>Let’s promote on-the-job work experience, internships and be very careful on the way we arrange it with our staﬀ</a:t>
            </a:r>
            <a:endParaRPr b="0" i="0" sz="3300" u="none" cap="none" strike="noStrike">
              <a:solidFill>
                <a:srgbClr val="000000"/>
              </a:solidFill>
              <a:latin typeface="Calibri"/>
              <a:ea typeface="Calibri"/>
              <a:cs typeface="Calibri"/>
              <a:sym typeface="Calibri"/>
            </a:endParaRPr>
          </a:p>
        </p:txBody>
      </p:sp>
      <p:grpSp>
        <p:nvGrpSpPr>
          <p:cNvPr id="298" name="Google Shape;298;p15"/>
          <p:cNvGrpSpPr/>
          <p:nvPr/>
        </p:nvGrpSpPr>
        <p:grpSpPr>
          <a:xfrm>
            <a:off x="16511601" y="721800"/>
            <a:ext cx="2590799" cy="535865"/>
            <a:chOff x="16511601" y="721800"/>
            <a:chExt cx="2590799" cy="535865"/>
          </a:xfrm>
        </p:grpSpPr>
        <p:pic>
          <p:nvPicPr>
            <p:cNvPr id="299" name="Google Shape;299;p15"/>
            <p:cNvPicPr preferRelativeResize="0"/>
            <p:nvPr/>
          </p:nvPicPr>
          <p:blipFill rotWithShape="1">
            <a:blip r:embed="rId3">
              <a:alphaModFix/>
            </a:blip>
            <a:srcRect b="0" l="0" r="0" t="0"/>
            <a:stretch/>
          </p:blipFill>
          <p:spPr>
            <a:xfrm>
              <a:off x="16511601" y="721800"/>
              <a:ext cx="1961351" cy="535865"/>
            </a:xfrm>
            <a:prstGeom prst="rect">
              <a:avLst/>
            </a:prstGeom>
            <a:noFill/>
            <a:ln>
              <a:noFill/>
            </a:ln>
          </p:spPr>
        </p:pic>
        <p:sp>
          <p:nvSpPr>
            <p:cNvPr id="300" name="Google Shape;300;p15"/>
            <p:cNvSpPr/>
            <p:nvPr/>
          </p:nvSpPr>
          <p:spPr>
            <a:xfrm>
              <a:off x="18473750"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pic>
        <p:nvPicPr>
          <p:cNvPr id="301" name="Google Shape;301;p15"/>
          <p:cNvPicPr preferRelativeResize="0"/>
          <p:nvPr/>
        </p:nvPicPr>
        <p:blipFill rotWithShape="1">
          <a:blip r:embed="rId4">
            <a:alphaModFix/>
          </a:blip>
          <a:srcRect b="0" l="0" r="0" t="0"/>
          <a:stretch/>
        </p:blipFill>
        <p:spPr>
          <a:xfrm>
            <a:off x="17261633" y="8215598"/>
            <a:ext cx="2506900" cy="281104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16"/>
          <p:cNvSpPr txBox="1"/>
          <p:nvPr>
            <p:ph idx="1" type="body"/>
          </p:nvPr>
        </p:nvSpPr>
        <p:spPr>
          <a:xfrm>
            <a:off x="8756650" y="7483475"/>
            <a:ext cx="9900919" cy="307777"/>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SzPts val="1400"/>
              <a:buNone/>
            </a:pPr>
            <a:r>
              <a:rPr b="1" lang="en-US" sz="2000"/>
              <a:t>Signature</a:t>
            </a:r>
            <a:r>
              <a:rPr b="1" lang="en-US"/>
              <a:t> </a:t>
            </a:r>
            <a:endParaRPr/>
          </a:p>
        </p:txBody>
      </p:sp>
      <p:pic>
        <p:nvPicPr>
          <p:cNvPr id="307" name="Google Shape;307;p16"/>
          <p:cNvPicPr preferRelativeResize="0"/>
          <p:nvPr/>
        </p:nvPicPr>
        <p:blipFill rotWithShape="1">
          <a:blip r:embed="rId3">
            <a:alphaModFix/>
          </a:blip>
          <a:srcRect b="0" l="0" r="0" t="0"/>
          <a:stretch/>
        </p:blipFill>
        <p:spPr>
          <a:xfrm>
            <a:off x="1548484" y="6188075"/>
            <a:ext cx="4394200" cy="4699000"/>
          </a:xfrm>
          <a:prstGeom prst="rect">
            <a:avLst/>
          </a:prstGeom>
          <a:noFill/>
          <a:ln>
            <a:noFill/>
          </a:ln>
        </p:spPr>
      </p:pic>
      <p:sp>
        <p:nvSpPr>
          <p:cNvPr id="308" name="Google Shape;308;p16"/>
          <p:cNvSpPr txBox="1"/>
          <p:nvPr/>
        </p:nvSpPr>
        <p:spPr>
          <a:xfrm>
            <a:off x="755650" y="976368"/>
            <a:ext cx="7306309" cy="4975080"/>
          </a:xfrm>
          <a:prstGeom prst="rect">
            <a:avLst/>
          </a:prstGeom>
          <a:noFill/>
          <a:ln>
            <a:noFill/>
          </a:ln>
        </p:spPr>
        <p:txBody>
          <a:bodyPr anchorCtr="0" anchor="t" bIns="0" lIns="0" spcFirstLastPara="1" rIns="0" wrap="square" tIns="12050">
            <a:spAutoFit/>
          </a:bodyPr>
          <a:lstStyle/>
          <a:p>
            <a:pPr indent="0" lvl="0" marL="12700" marR="5080" rtl="0" algn="l">
              <a:lnSpc>
                <a:spcPct val="100000"/>
              </a:lnSpc>
              <a:spcBef>
                <a:spcPts val="0"/>
              </a:spcBef>
              <a:spcAft>
                <a:spcPts val="0"/>
              </a:spcAft>
              <a:buClr>
                <a:srgbClr val="000000"/>
              </a:buClr>
              <a:buSzPts val="8000"/>
              <a:buFont typeface="Arial"/>
              <a:buNone/>
            </a:pPr>
            <a:r>
              <a:rPr b="0" i="0" lang="en-US" sz="8000" u="none" cap="none" strike="noStrike">
                <a:solidFill>
                  <a:srgbClr val="F7921E"/>
                </a:solidFill>
                <a:latin typeface="Calibri"/>
                <a:ea typeface="Calibri"/>
                <a:cs typeface="Calibri"/>
                <a:sym typeface="Calibri"/>
              </a:rPr>
              <a:t>Sign here</a:t>
            </a:r>
            <a:endParaRPr b="0" i="0" sz="8000" u="none" cap="none" strike="noStrike">
              <a:solidFill>
                <a:srgbClr val="F7921E"/>
              </a:solidFill>
              <a:latin typeface="Calibri"/>
              <a:ea typeface="Calibri"/>
              <a:cs typeface="Calibri"/>
              <a:sym typeface="Calibri"/>
            </a:endParaRPr>
          </a:p>
          <a:p>
            <a:pPr indent="0" lvl="0" marL="12700" marR="5080" rtl="0" algn="l">
              <a:lnSpc>
                <a:spcPct val="100000"/>
              </a:lnSpc>
              <a:spcBef>
                <a:spcPts val="95"/>
              </a:spcBef>
              <a:spcAft>
                <a:spcPts val="0"/>
              </a:spcAft>
              <a:buClr>
                <a:srgbClr val="000000"/>
              </a:buClr>
              <a:buSzPts val="8000"/>
              <a:buFont typeface="Arial"/>
              <a:buNone/>
            </a:pPr>
            <a:r>
              <a:rPr b="0" i="0" lang="en-US" sz="8000" u="none" cap="none" strike="noStrike">
                <a:solidFill>
                  <a:srgbClr val="F7921E"/>
                </a:solidFill>
                <a:latin typeface="Calibri"/>
                <a:ea typeface="Calibri"/>
                <a:cs typeface="Calibri"/>
                <a:sym typeface="Calibri"/>
              </a:rPr>
              <a:t>to become a</a:t>
            </a:r>
            <a:endParaRPr b="0" i="0" sz="8000" u="none" cap="none" strike="noStrike">
              <a:solidFill>
                <a:srgbClr val="F7921E"/>
              </a:solidFill>
              <a:latin typeface="Calibri"/>
              <a:ea typeface="Calibri"/>
              <a:cs typeface="Calibri"/>
              <a:sym typeface="Calibri"/>
            </a:endParaRPr>
          </a:p>
          <a:p>
            <a:pPr indent="0" lvl="0" marL="12700" marR="5080" rtl="0" algn="l">
              <a:lnSpc>
                <a:spcPct val="100000"/>
              </a:lnSpc>
              <a:spcBef>
                <a:spcPts val="95"/>
              </a:spcBef>
              <a:spcAft>
                <a:spcPts val="0"/>
              </a:spcAft>
              <a:buClr>
                <a:srgbClr val="000000"/>
              </a:buClr>
              <a:buSzPts val="8000"/>
              <a:buFont typeface="Arial"/>
              <a:buNone/>
            </a:pPr>
            <a:r>
              <a:rPr b="1" i="0" lang="en-US" sz="8000" u="none" cap="none" strike="noStrike">
                <a:solidFill>
                  <a:srgbClr val="F7921E"/>
                </a:solidFill>
                <a:latin typeface="Calibri"/>
                <a:ea typeface="Calibri"/>
                <a:cs typeface="Calibri"/>
                <a:sym typeface="Calibri"/>
              </a:rPr>
              <a:t>Hospitality </a:t>
            </a:r>
            <a:endParaRPr b="1" i="0" sz="8000" u="none" cap="none" strike="noStrike">
              <a:solidFill>
                <a:srgbClr val="F7921E"/>
              </a:solidFill>
              <a:latin typeface="Calibri"/>
              <a:ea typeface="Calibri"/>
              <a:cs typeface="Calibri"/>
              <a:sym typeface="Calibri"/>
            </a:endParaRPr>
          </a:p>
          <a:p>
            <a:pPr indent="0" lvl="0" marL="12700" marR="5080" rtl="0" algn="l">
              <a:lnSpc>
                <a:spcPct val="100000"/>
              </a:lnSpc>
              <a:spcBef>
                <a:spcPts val="95"/>
              </a:spcBef>
              <a:spcAft>
                <a:spcPts val="0"/>
              </a:spcAft>
              <a:buClr>
                <a:srgbClr val="000000"/>
              </a:buClr>
              <a:buSzPts val="8000"/>
              <a:buFont typeface="Arial"/>
              <a:buNone/>
            </a:pPr>
            <a:r>
              <a:rPr b="1" i="0" lang="en-US" sz="8000" u="none" cap="none" strike="noStrike">
                <a:solidFill>
                  <a:srgbClr val="F7921E"/>
                </a:solidFill>
                <a:latin typeface="Calibri"/>
                <a:ea typeface="Calibri"/>
                <a:cs typeface="Calibri"/>
                <a:sym typeface="Calibri"/>
              </a:rPr>
              <a:t>Messenger</a:t>
            </a:r>
            <a:endParaRPr b="0" i="0" sz="8000" u="none" cap="none" strike="noStrike">
              <a:solidFill>
                <a:srgbClr val="000000"/>
              </a:solidFill>
              <a:latin typeface="Calibri"/>
              <a:ea typeface="Calibri"/>
              <a:cs typeface="Calibri"/>
              <a:sym typeface="Calibri"/>
            </a:endParaRPr>
          </a:p>
        </p:txBody>
      </p:sp>
      <p:sp>
        <p:nvSpPr>
          <p:cNvPr id="309" name="Google Shape;309;p16"/>
          <p:cNvSpPr txBox="1"/>
          <p:nvPr/>
        </p:nvSpPr>
        <p:spPr>
          <a:xfrm>
            <a:off x="8804913" y="3463908"/>
            <a:ext cx="9055097" cy="3095463"/>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2800"/>
              <a:buFont typeface="Arial"/>
              <a:buNone/>
            </a:pPr>
            <a:r>
              <a:rPr b="0" i="0" lang="en-US" sz="2800" u="none" cap="none" strike="noStrike">
                <a:solidFill>
                  <a:srgbClr val="000000"/>
                </a:solidFill>
                <a:latin typeface="Calibri"/>
                <a:ea typeface="Calibri"/>
                <a:cs typeface="Calibri"/>
                <a:sym typeface="Calibri"/>
              </a:rPr>
              <a:t>The undersigning, </a:t>
            </a:r>
            <a:endParaRPr b="0" i="0" sz="1400" u="none" cap="none" strike="noStrike">
              <a:solidFill>
                <a:srgbClr val="000000"/>
              </a:solidFill>
              <a:latin typeface="Arial"/>
              <a:ea typeface="Arial"/>
              <a:cs typeface="Arial"/>
              <a:sym typeface="Arial"/>
            </a:endParaRPr>
          </a:p>
          <a:p>
            <a:pPr indent="0" lvl="0" marL="12700" marR="5080" rtl="0" algn="l">
              <a:lnSpc>
                <a:spcPct val="123300"/>
              </a:lnSpc>
              <a:spcBef>
                <a:spcPts val="95"/>
              </a:spcBef>
              <a:spcAft>
                <a:spcPts val="0"/>
              </a:spcAft>
              <a:buClr>
                <a:srgbClr val="000000"/>
              </a:buClr>
              <a:buSzPts val="2800"/>
              <a:buFont typeface="Arial"/>
              <a:buNone/>
            </a:pPr>
            <a:r>
              <a:rPr b="0" i="0" lang="en-US" sz="2800" u="none" cap="none" strike="noStrike">
                <a:solidFill>
                  <a:srgbClr val="000000"/>
                </a:solidFill>
                <a:latin typeface="Calibri"/>
                <a:ea typeface="Calibri"/>
                <a:cs typeface="Calibri"/>
                <a:sym typeface="Calibri"/>
              </a:rPr>
              <a:t>(name and surname) _______________________________ </a:t>
            </a:r>
            <a:endParaRPr b="0" i="0" sz="1400" u="none" cap="none" strike="noStrike">
              <a:solidFill>
                <a:srgbClr val="000000"/>
              </a:solidFill>
              <a:latin typeface="Arial"/>
              <a:ea typeface="Arial"/>
              <a:cs typeface="Arial"/>
              <a:sym typeface="Arial"/>
            </a:endParaRPr>
          </a:p>
          <a:p>
            <a:pPr indent="0" lvl="0" marL="12700" marR="5080" rtl="0" algn="l">
              <a:lnSpc>
                <a:spcPct val="123300"/>
              </a:lnSpc>
              <a:spcBef>
                <a:spcPts val="95"/>
              </a:spcBef>
              <a:spcAft>
                <a:spcPts val="0"/>
              </a:spcAft>
              <a:buClr>
                <a:srgbClr val="000000"/>
              </a:buClr>
              <a:buSzPts val="2800"/>
              <a:buFont typeface="Arial"/>
              <a:buNone/>
            </a:pPr>
            <a:r>
              <a:rPr b="0" i="0" lang="en-US" sz="2800" u="none" cap="none" strike="noStrike">
                <a:solidFill>
                  <a:srgbClr val="000000"/>
                </a:solidFill>
                <a:latin typeface="Calibri"/>
                <a:ea typeface="Calibri"/>
                <a:cs typeface="Calibri"/>
                <a:sym typeface="Calibri"/>
              </a:rPr>
              <a:t>acknowledges to have fully read the </a:t>
            </a:r>
            <a:endParaRPr b="0" i="0" sz="1400" u="none" cap="none" strike="noStrike">
              <a:solidFill>
                <a:srgbClr val="000000"/>
              </a:solidFill>
              <a:latin typeface="Arial"/>
              <a:ea typeface="Arial"/>
              <a:cs typeface="Arial"/>
              <a:sym typeface="Arial"/>
            </a:endParaRPr>
          </a:p>
          <a:p>
            <a:pPr indent="0" lvl="0" marL="12700" marR="5080" rtl="0" algn="l">
              <a:lnSpc>
                <a:spcPct val="123300"/>
              </a:lnSpc>
              <a:spcBef>
                <a:spcPts val="95"/>
              </a:spcBef>
              <a:spcAft>
                <a:spcPts val="0"/>
              </a:spcAft>
              <a:buClr>
                <a:srgbClr val="000000"/>
              </a:buClr>
              <a:buSzPts val="2800"/>
              <a:buFont typeface="Arial"/>
              <a:buNone/>
            </a:pPr>
            <a:r>
              <a:rPr b="0" i="0" lang="en-US" sz="2800" u="none" cap="none" strike="noStrike">
                <a:solidFill>
                  <a:srgbClr val="000000"/>
                </a:solidFill>
                <a:latin typeface="Calibri"/>
                <a:ea typeface="Calibri"/>
                <a:cs typeface="Calibri"/>
                <a:sym typeface="Calibri"/>
              </a:rPr>
              <a:t>Pathway to Hospitality Position Paper </a:t>
            </a:r>
            <a:endParaRPr b="0" i="0" sz="1400" u="none" cap="none" strike="noStrike">
              <a:solidFill>
                <a:srgbClr val="000000"/>
              </a:solidFill>
              <a:latin typeface="Arial"/>
              <a:ea typeface="Arial"/>
              <a:cs typeface="Arial"/>
              <a:sym typeface="Arial"/>
            </a:endParaRPr>
          </a:p>
          <a:p>
            <a:pPr indent="0" lvl="0" marL="12700" marR="5080" rtl="0" algn="l">
              <a:lnSpc>
                <a:spcPct val="123300"/>
              </a:lnSpc>
              <a:spcBef>
                <a:spcPts val="95"/>
              </a:spcBef>
              <a:spcAft>
                <a:spcPts val="0"/>
              </a:spcAft>
              <a:buClr>
                <a:srgbClr val="000000"/>
              </a:buClr>
              <a:buSzPts val="2800"/>
              <a:buFont typeface="Arial"/>
              <a:buNone/>
            </a:pPr>
            <a:r>
              <a:rPr b="0" i="0" lang="en-US" sz="2800" u="none" cap="none" strike="noStrike">
                <a:solidFill>
                  <a:srgbClr val="000000"/>
                </a:solidFill>
                <a:latin typeface="Calibri"/>
                <a:ea typeface="Calibri"/>
                <a:cs typeface="Calibri"/>
                <a:sym typeface="Calibri"/>
              </a:rPr>
              <a:t>and </a:t>
            </a:r>
            <a:r>
              <a:rPr b="0" i="0" lang="en-US" sz="2800" u="sng" cap="none" strike="noStrike">
                <a:solidFill>
                  <a:srgbClr val="000000"/>
                </a:solidFill>
                <a:latin typeface="Calibri"/>
                <a:ea typeface="Calibri"/>
                <a:cs typeface="Calibri"/>
                <a:sym typeface="Calibri"/>
              </a:rPr>
              <a:t>agree to the its content and conditions </a:t>
            </a:r>
            <a:r>
              <a:rPr b="0" i="0" lang="en-US" sz="2800" u="none" cap="none" strike="noStrike">
                <a:solidFill>
                  <a:srgbClr val="000000"/>
                </a:solidFill>
                <a:latin typeface="Calibri"/>
                <a:ea typeface="Calibri"/>
                <a:cs typeface="Calibri"/>
                <a:sym typeface="Calibri"/>
              </a:rPr>
              <a:t>.</a:t>
            </a:r>
            <a:endParaRPr b="0" i="0" sz="2800" u="none" cap="none" strike="noStrike">
              <a:solidFill>
                <a:srgbClr val="000000"/>
              </a:solidFill>
              <a:latin typeface="Calibri"/>
              <a:ea typeface="Calibri"/>
              <a:cs typeface="Calibri"/>
              <a:sym typeface="Calibri"/>
            </a:endParaRPr>
          </a:p>
          <a:p>
            <a:pPr indent="0" lvl="0" marL="12700" marR="5080" rtl="0" algn="l">
              <a:lnSpc>
                <a:spcPct val="123300"/>
              </a:lnSpc>
              <a:spcBef>
                <a:spcPts val="95"/>
              </a:spcBef>
              <a:spcAft>
                <a:spcPts val="0"/>
              </a:spcAft>
              <a:buClr>
                <a:srgbClr val="000000"/>
              </a:buClr>
              <a:buSzPts val="1950"/>
              <a:buFont typeface="Arial"/>
              <a:buNone/>
            </a:pPr>
            <a:r>
              <a:t/>
            </a:r>
            <a:endParaRPr b="0" i="0" sz="1950" u="none" cap="none" strike="noStrike">
              <a:solidFill>
                <a:srgbClr val="000000"/>
              </a:solidFill>
              <a:latin typeface="Open Sans"/>
              <a:ea typeface="Open Sans"/>
              <a:cs typeface="Open Sans"/>
              <a:sym typeface="Open Sans"/>
            </a:endParaRPr>
          </a:p>
        </p:txBody>
      </p:sp>
      <p:cxnSp>
        <p:nvCxnSpPr>
          <p:cNvPr id="310" name="Google Shape;310;p16"/>
          <p:cNvCxnSpPr/>
          <p:nvPr/>
        </p:nvCxnSpPr>
        <p:spPr>
          <a:xfrm>
            <a:off x="8756650" y="7254875"/>
            <a:ext cx="3962400" cy="0"/>
          </a:xfrm>
          <a:prstGeom prst="straightConnector1">
            <a:avLst/>
          </a:prstGeom>
          <a:noFill/>
          <a:ln cap="flat" cmpd="sng" w="25400">
            <a:solidFill>
              <a:srgbClr val="FD9107"/>
            </a:solidFill>
            <a:prstDash val="solid"/>
            <a:round/>
            <a:headEnd len="sm" w="sm" type="none"/>
            <a:tailEnd len="sm" w="sm" type="none"/>
          </a:ln>
        </p:spPr>
      </p:cxnSp>
      <p:sp>
        <p:nvSpPr>
          <p:cNvPr id="311" name="Google Shape;311;p16"/>
          <p:cNvSpPr txBox="1"/>
          <p:nvPr/>
        </p:nvSpPr>
        <p:spPr>
          <a:xfrm>
            <a:off x="13897610" y="7483475"/>
            <a:ext cx="9900919" cy="30777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Date</a:t>
            </a:r>
            <a:r>
              <a:rPr b="1" i="0" lang="en-US" sz="18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cxnSp>
        <p:nvCxnSpPr>
          <p:cNvPr id="312" name="Google Shape;312;p16"/>
          <p:cNvCxnSpPr/>
          <p:nvPr/>
        </p:nvCxnSpPr>
        <p:spPr>
          <a:xfrm>
            <a:off x="13897610" y="7254875"/>
            <a:ext cx="3962400" cy="0"/>
          </a:xfrm>
          <a:prstGeom prst="straightConnector1">
            <a:avLst/>
          </a:prstGeom>
          <a:noFill/>
          <a:ln cap="flat" cmpd="sng" w="25400">
            <a:solidFill>
              <a:srgbClr val="FD9107"/>
            </a:solidFill>
            <a:prstDash val="solid"/>
            <a:round/>
            <a:headEnd len="sm" w="sm" type="none"/>
            <a:tailEnd len="sm" w="sm"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67" name="Shape 67"/>
        <p:cNvGrpSpPr/>
        <p:nvPr/>
      </p:nvGrpSpPr>
      <p:grpSpPr>
        <a:xfrm>
          <a:off x="0" y="0"/>
          <a:ext cx="0" cy="0"/>
          <a:chOff x="0" y="0"/>
          <a:chExt cx="0" cy="0"/>
        </a:xfrm>
      </p:grpSpPr>
      <p:grpSp>
        <p:nvGrpSpPr>
          <p:cNvPr id="68" name="Google Shape;68;p2"/>
          <p:cNvGrpSpPr/>
          <p:nvPr/>
        </p:nvGrpSpPr>
        <p:grpSpPr>
          <a:xfrm>
            <a:off x="15511685" y="322"/>
            <a:ext cx="4784090" cy="11308715"/>
            <a:chOff x="15320204" y="0"/>
            <a:chExt cx="4784090" cy="11308715"/>
          </a:xfrm>
        </p:grpSpPr>
        <p:sp>
          <p:nvSpPr>
            <p:cNvPr id="69" name="Google Shape;69;p2"/>
            <p:cNvSpPr/>
            <p:nvPr/>
          </p:nvSpPr>
          <p:spPr>
            <a:xfrm>
              <a:off x="15320204" y="0"/>
              <a:ext cx="4784090" cy="11308715"/>
            </a:xfrm>
            <a:custGeom>
              <a:rect b="b" l="l" r="r" t="t"/>
              <a:pathLst>
                <a:path extrusionOk="0" h="11308715" w="4784090">
                  <a:moveTo>
                    <a:pt x="4783896" y="0"/>
                  </a:moveTo>
                  <a:lnTo>
                    <a:pt x="0" y="0"/>
                  </a:lnTo>
                  <a:lnTo>
                    <a:pt x="0" y="11308556"/>
                  </a:lnTo>
                  <a:lnTo>
                    <a:pt x="4783896" y="11308556"/>
                  </a:lnTo>
                  <a:lnTo>
                    <a:pt x="4783896" y="0"/>
                  </a:lnTo>
                  <a:close/>
                </a:path>
              </a:pathLst>
            </a:custGeom>
            <a:solidFill>
              <a:srgbClr val="EEDFC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70" name="Google Shape;70;p2"/>
            <p:cNvPicPr preferRelativeResize="0"/>
            <p:nvPr/>
          </p:nvPicPr>
          <p:blipFill rotWithShape="1">
            <a:blip r:embed="rId3">
              <a:alphaModFix/>
            </a:blip>
            <a:srcRect b="0" l="0" r="0" t="0"/>
            <a:stretch/>
          </p:blipFill>
          <p:spPr>
            <a:xfrm>
              <a:off x="17719730" y="4381226"/>
              <a:ext cx="1559708" cy="4660207"/>
            </a:xfrm>
            <a:prstGeom prst="rect">
              <a:avLst/>
            </a:prstGeom>
            <a:noFill/>
            <a:ln>
              <a:noFill/>
            </a:ln>
          </p:spPr>
        </p:pic>
        <p:pic>
          <p:nvPicPr>
            <p:cNvPr id="71" name="Google Shape;71;p2"/>
            <p:cNvPicPr preferRelativeResize="0"/>
            <p:nvPr/>
          </p:nvPicPr>
          <p:blipFill rotWithShape="1">
            <a:blip r:embed="rId4">
              <a:alphaModFix/>
            </a:blip>
            <a:srcRect b="0" l="0" r="0" t="0"/>
            <a:stretch/>
          </p:blipFill>
          <p:spPr>
            <a:xfrm>
              <a:off x="16511602" y="721800"/>
              <a:ext cx="1961351" cy="535865"/>
            </a:xfrm>
            <a:prstGeom prst="rect">
              <a:avLst/>
            </a:prstGeom>
            <a:noFill/>
            <a:ln>
              <a:noFill/>
            </a:ln>
          </p:spPr>
        </p:pic>
        <p:sp>
          <p:nvSpPr>
            <p:cNvPr id="72" name="Google Shape;72;p2"/>
            <p:cNvSpPr/>
            <p:nvPr/>
          </p:nvSpPr>
          <p:spPr>
            <a:xfrm>
              <a:off x="18473751"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73" name="Google Shape;73;p2"/>
          <p:cNvSpPr txBox="1"/>
          <p:nvPr>
            <p:ph type="title"/>
          </p:nvPr>
        </p:nvSpPr>
        <p:spPr>
          <a:xfrm>
            <a:off x="1325042" y="2612527"/>
            <a:ext cx="12386310" cy="2035810"/>
          </a:xfrm>
          <a:prstGeom prst="rect">
            <a:avLst/>
          </a:prstGeom>
          <a:noFill/>
          <a:ln>
            <a:noFill/>
          </a:ln>
        </p:spPr>
        <p:txBody>
          <a:bodyPr anchorCtr="0" anchor="t" bIns="0" lIns="0" spcFirstLastPara="1" rIns="0" wrap="square" tIns="12050">
            <a:spAutoFit/>
          </a:bodyPr>
          <a:lstStyle/>
          <a:p>
            <a:pPr indent="0" lvl="0" marL="12700" marR="5080" rtl="0" algn="l">
              <a:lnSpc>
                <a:spcPct val="100000"/>
              </a:lnSpc>
              <a:spcBef>
                <a:spcPts val="0"/>
              </a:spcBef>
              <a:spcAft>
                <a:spcPts val="0"/>
              </a:spcAft>
              <a:buSzPts val="1400"/>
              <a:buNone/>
            </a:pPr>
            <a:r>
              <a:rPr lang="en-US" sz="6600">
                <a:solidFill>
                  <a:srgbClr val="F7921E"/>
                </a:solidFill>
              </a:rPr>
              <a:t>The diﬃculty of hospitality industry to attract and retain employees</a:t>
            </a:r>
            <a:endParaRPr sz="6600"/>
          </a:p>
        </p:txBody>
      </p:sp>
      <p:sp>
        <p:nvSpPr>
          <p:cNvPr id="74" name="Google Shape;74;p2"/>
          <p:cNvSpPr txBox="1"/>
          <p:nvPr/>
        </p:nvSpPr>
        <p:spPr>
          <a:xfrm>
            <a:off x="1435573" y="6162235"/>
            <a:ext cx="10836900" cy="255720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1" i="1" lang="en-US" sz="1950" u="none" cap="none" strike="noStrike">
                <a:solidFill>
                  <a:srgbClr val="000000"/>
                </a:solidFill>
                <a:latin typeface="Calibri"/>
                <a:ea typeface="Calibri"/>
                <a:cs typeface="Calibri"/>
                <a:sym typeface="Calibri"/>
              </a:rPr>
              <a:t>Derived from the latin word “hospes”, meaning host (one who provides lodging or entertainment for a guest or visitor), hospitality has its roots in ancient history. The ancient Greeks used the word "xenia" to deﬁne the sacred rule of hospitality: the generosity and courtesy shown to those who are far from home or associates of the person bestowing guest-friendship. Away from home, surrounded by strangers and yet feeling welcome </a:t>
            </a:r>
            <a:endParaRPr b="1" i="1" sz="1950" u="none" cap="none" strike="noStrike">
              <a:solidFill>
                <a:srgbClr val="000000"/>
              </a:solidFill>
              <a:latin typeface="Calibri"/>
              <a:ea typeface="Calibri"/>
              <a:cs typeface="Calibri"/>
              <a:sym typeface="Calibri"/>
            </a:endParaRPr>
          </a:p>
          <a:p>
            <a:pPr indent="0" lvl="0" marL="12700" marR="5080" rtl="0" algn="l">
              <a:lnSpc>
                <a:spcPct val="123300"/>
              </a:lnSpc>
              <a:spcBef>
                <a:spcPts val="95"/>
              </a:spcBef>
              <a:spcAft>
                <a:spcPts val="0"/>
              </a:spcAft>
              <a:buClr>
                <a:srgbClr val="000000"/>
              </a:buClr>
              <a:buSzPts val="1950"/>
              <a:buFont typeface="Arial"/>
              <a:buNone/>
            </a:pPr>
            <a:r>
              <a:rPr b="0" i="0" lang="en-US" sz="1950" u="none" cap="none" strike="noStrike">
                <a:solidFill>
                  <a:schemeClr val="dk1"/>
                </a:solidFill>
                <a:latin typeface="Calibri"/>
                <a:ea typeface="Calibri"/>
                <a:cs typeface="Calibri"/>
                <a:sym typeface="Calibri"/>
              </a:rPr>
              <a:t>(from </a:t>
            </a:r>
            <a:r>
              <a:rPr b="0" i="0" lang="en-US" sz="1950" u="sng" cap="none" strike="noStrike">
                <a:solidFill>
                  <a:schemeClr val="dk1"/>
                </a:solidFill>
                <a:latin typeface="Calibri"/>
                <a:ea typeface="Calibri"/>
                <a:cs typeface="Calibri"/>
                <a:sym typeface="Calibri"/>
                <a:hlinkClick r:id="rId5">
                  <a:extLst>
                    <a:ext uri="{A12FA001-AC4F-418D-AE19-62706E023703}">
                      <ahyp:hlinkClr val="tx"/>
                    </a:ext>
                  </a:extLst>
                </a:hlinkClick>
              </a:rPr>
              <a:t>https://hospitalityinsights.ehl.edu/hospitality-industry</a:t>
            </a:r>
            <a:r>
              <a:rPr b="0" i="0" lang="en-US" sz="1950" u="none" cap="none" strike="noStrike">
                <a:solidFill>
                  <a:schemeClr val="dk1"/>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a:p>
            <a:pPr indent="0" lvl="0" marL="12700" marR="5080" rtl="0" algn="l">
              <a:lnSpc>
                <a:spcPct val="123300"/>
              </a:lnSpc>
              <a:spcBef>
                <a:spcPts val="95"/>
              </a:spcBef>
              <a:spcAft>
                <a:spcPts val="0"/>
              </a:spcAft>
              <a:buClr>
                <a:srgbClr val="000000"/>
              </a:buClr>
              <a:buSzPts val="1950"/>
              <a:buFont typeface="Arial"/>
              <a:buNone/>
            </a:pPr>
            <a:r>
              <a:t/>
            </a:r>
            <a:endParaRPr b="0" i="0" sz="1950" u="none" cap="none" strike="noStrike">
              <a:solidFill>
                <a:srgbClr val="000000"/>
              </a:solidFill>
              <a:latin typeface="Calibri"/>
              <a:ea typeface="Calibri"/>
              <a:cs typeface="Calibri"/>
              <a:sym typeface="Calibri"/>
            </a:endParaRPr>
          </a:p>
        </p:txBody>
      </p:sp>
      <p:sp>
        <p:nvSpPr>
          <p:cNvPr id="75" name="Google Shape;75;p2"/>
          <p:cNvSpPr txBox="1"/>
          <p:nvPr/>
        </p:nvSpPr>
        <p:spPr>
          <a:xfrm>
            <a:off x="1689191" y="7635550"/>
            <a:ext cx="5553075" cy="327025"/>
          </a:xfrm>
          <a:prstGeom prst="rect">
            <a:avLst/>
          </a:prstGeom>
          <a:noFill/>
          <a:ln>
            <a:noFill/>
          </a:ln>
        </p:spPr>
        <p:txBody>
          <a:bodyPr anchorCtr="0" anchor="t" bIns="0" lIns="0" spcFirstLastPara="1" rIns="0" wrap="square" tIns="15875">
            <a:spAutoFit/>
          </a:bodyPr>
          <a:lstStyle/>
          <a:p>
            <a:pPr indent="0" lvl="0" marL="12700" marR="0" rtl="0" algn="l">
              <a:lnSpc>
                <a:spcPct val="100000"/>
              </a:lnSpc>
              <a:spcBef>
                <a:spcPts val="0"/>
              </a:spcBef>
              <a:spcAft>
                <a:spcPts val="0"/>
              </a:spcAft>
              <a:buClr>
                <a:srgbClr val="000000"/>
              </a:buClr>
              <a:buSzPts val="1950"/>
              <a:buFont typeface="Arial"/>
              <a:buNone/>
            </a:pPr>
            <a:r>
              <a:rPr b="0" i="0" lang="en-US" sz="1950" u="none" cap="none" strike="noStrike">
                <a:solidFill>
                  <a:srgbClr val="FFFFFF"/>
                </a:solidFill>
                <a:latin typeface="Calibri"/>
                <a:ea typeface="Calibri"/>
                <a:cs typeface="Calibri"/>
                <a:sym typeface="Calibri"/>
              </a:rPr>
              <a:t>https://hospitalityinsights.ehl.edu/hospitality-industry</a:t>
            </a:r>
            <a:endParaRPr b="0" i="0" sz="1950" u="none" cap="none" strike="noStrike">
              <a:solidFill>
                <a:srgbClr val="000000"/>
              </a:solidFill>
              <a:latin typeface="Calibri"/>
              <a:ea typeface="Calibri"/>
              <a:cs typeface="Calibri"/>
              <a:sym typeface="Calibri"/>
            </a:endParaRPr>
          </a:p>
        </p:txBody>
      </p:sp>
      <p:pic>
        <p:nvPicPr>
          <p:cNvPr id="76" name="Google Shape;76;p2"/>
          <p:cNvPicPr preferRelativeResize="0"/>
          <p:nvPr/>
        </p:nvPicPr>
        <p:blipFill rotWithShape="1">
          <a:blip r:embed="rId6">
            <a:alphaModFix/>
          </a:blip>
          <a:srcRect b="0" l="0" r="0" t="0"/>
          <a:stretch/>
        </p:blipFill>
        <p:spPr>
          <a:xfrm>
            <a:off x="15780438" y="2860368"/>
            <a:ext cx="2123292" cy="684628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3"/>
          <p:cNvSpPr txBox="1"/>
          <p:nvPr/>
        </p:nvSpPr>
        <p:spPr>
          <a:xfrm>
            <a:off x="2008968" y="3047349"/>
            <a:ext cx="10365000" cy="5349600"/>
          </a:xfrm>
          <a:prstGeom prst="rect">
            <a:avLst/>
          </a:prstGeom>
          <a:noFill/>
          <a:ln>
            <a:noFill/>
          </a:ln>
        </p:spPr>
        <p:txBody>
          <a:bodyPr anchorCtr="0" anchor="t" bIns="0" lIns="0" spcFirstLastPara="1" rIns="0" wrap="square" tIns="12700">
            <a:spAutoFit/>
          </a:bodyPr>
          <a:lstStyle/>
          <a:p>
            <a:pPr indent="0" lvl="0" marL="12700" marR="269875" rtl="0" algn="l">
              <a:lnSpc>
                <a:spcPct val="1278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While it is easy to assume that the hospitality concept always existed, it is also important to underline that the hospitality industry can be seen as a unifying force making our world a global village. Signiﬁcantly, </a:t>
            </a:r>
            <a:r>
              <a:rPr b="1" i="0" lang="en-US" sz="2150" u="none" cap="none" strike="noStrike">
                <a:solidFill>
                  <a:srgbClr val="000000"/>
                </a:solidFill>
                <a:latin typeface="Calibri"/>
                <a:ea typeface="Calibri"/>
                <a:cs typeface="Calibri"/>
                <a:sym typeface="Calibri"/>
              </a:rPr>
              <a:t>hospitality</a:t>
            </a:r>
            <a:r>
              <a:rPr b="0" i="0" lang="en-US" sz="2150" u="none" cap="none" strike="noStrike">
                <a:solidFill>
                  <a:srgbClr val="000000"/>
                </a:solidFill>
                <a:latin typeface="Calibri"/>
                <a:ea typeface="Calibri"/>
                <a:cs typeface="Calibri"/>
                <a:sym typeface="Calibri"/>
              </a:rPr>
              <a:t> </a:t>
            </a:r>
            <a:r>
              <a:rPr b="1" i="0" lang="en-US" sz="2150" u="none" cap="none" strike="noStrike">
                <a:solidFill>
                  <a:srgbClr val="000000"/>
                </a:solidFill>
                <a:latin typeface="Calibri"/>
                <a:ea typeface="Calibri"/>
                <a:cs typeface="Calibri"/>
                <a:sym typeface="Calibri"/>
              </a:rPr>
              <a:t>means helping people connect with other people </a:t>
            </a:r>
            <a:r>
              <a:rPr b="0" i="0" lang="en-US" sz="2150" u="none" cap="none" strike="noStrike">
                <a:solidFill>
                  <a:srgbClr val="000000"/>
                </a:solidFill>
                <a:latin typeface="Calibri"/>
                <a:ea typeface="Calibri"/>
                <a:cs typeface="Calibri"/>
                <a:sym typeface="Calibri"/>
              </a:rPr>
              <a:t>– whether professionally or for leisure.</a:t>
            </a:r>
            <a:endParaRPr b="0" i="0" sz="2150" u="none" cap="none" strike="noStrike">
              <a:solidFill>
                <a:srgbClr val="000000"/>
              </a:solidFill>
              <a:latin typeface="Calibri"/>
              <a:ea typeface="Calibri"/>
              <a:cs typeface="Calibri"/>
              <a:sym typeface="Calibri"/>
            </a:endParaRPr>
          </a:p>
          <a:p>
            <a:pPr indent="0" lvl="0" marL="0" marR="0" rtl="0" algn="l">
              <a:lnSpc>
                <a:spcPct val="100000"/>
              </a:lnSpc>
              <a:spcBef>
                <a:spcPts val="55"/>
              </a:spcBef>
              <a:spcAft>
                <a:spcPts val="0"/>
              </a:spcAft>
              <a:buClr>
                <a:srgbClr val="000000"/>
              </a:buClr>
              <a:buSzPts val="2250"/>
              <a:buFont typeface="Arial"/>
              <a:buNone/>
            </a:pPr>
            <a:r>
              <a:t/>
            </a:r>
            <a:endParaRPr b="0" i="0" sz="2250" u="none" cap="none" strike="noStrike">
              <a:solidFill>
                <a:srgbClr val="000000"/>
              </a:solidFill>
              <a:latin typeface="Calibri"/>
              <a:ea typeface="Calibri"/>
              <a:cs typeface="Calibri"/>
              <a:sym typeface="Calibri"/>
            </a:endParaRPr>
          </a:p>
          <a:p>
            <a:pPr indent="0" lvl="0" marL="12700" marR="5080" rtl="0" algn="l">
              <a:lnSpc>
                <a:spcPct val="1278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And, </a:t>
            </a:r>
            <a:r>
              <a:rPr b="1" i="0" lang="en-US" sz="2150" u="none" cap="none" strike="noStrike">
                <a:solidFill>
                  <a:srgbClr val="000000"/>
                </a:solidFill>
                <a:latin typeface="Calibri"/>
                <a:ea typeface="Calibri"/>
                <a:cs typeface="Calibri"/>
                <a:sym typeface="Calibri"/>
              </a:rPr>
              <a:t>besides its unique human and cultural importance, the sector has a great economic power</a:t>
            </a:r>
            <a:r>
              <a:rPr b="0" i="0" lang="en-US" sz="2150" u="none" cap="none" strike="noStrike">
                <a:solidFill>
                  <a:srgbClr val="000000"/>
                </a:solidFill>
                <a:latin typeface="Calibri"/>
                <a:ea typeface="Calibri"/>
                <a:cs typeface="Calibri"/>
                <a:sym typeface="Calibri"/>
              </a:rPr>
              <a:t>. Prior to the pandemic, Travel &amp; Tourism (including its direct, indirect and induced im- pacts) accounted for 1 in 4 of all new jobs created across the world, 10.3% of all jobs (333 mil- lion), and 10.3% of global GDP (US$9.6 trillion). Meanwhile, international visitor spending amounted to US$1.8 trillion in 2019 (6.8% of total exports). The World Tourism Council fore- casts that, by 2029, the travel and leisure industry will account for 11.5% of the world’s GDP, while also providing jobs for more than 420 million of people</a:t>
            </a:r>
            <a:endParaRPr b="0" i="0" sz="2150" u="none" cap="none" strike="noStrike">
              <a:solidFill>
                <a:srgbClr val="000000"/>
              </a:solidFill>
              <a:latin typeface="Calibri"/>
              <a:ea typeface="Calibri"/>
              <a:cs typeface="Calibri"/>
              <a:sym typeface="Calibri"/>
            </a:endParaRPr>
          </a:p>
          <a:p>
            <a:pPr indent="0" lvl="0" marL="12700" marR="5080" rtl="0" algn="l">
              <a:lnSpc>
                <a:spcPct val="1278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(from</a:t>
            </a:r>
            <a:r>
              <a:rPr b="0" i="1" lang="en-US" sz="2150" u="none" cap="none" strike="noStrike">
                <a:solidFill>
                  <a:srgbClr val="000000"/>
                </a:solidFill>
                <a:latin typeface="Calibri"/>
                <a:ea typeface="Calibri"/>
                <a:cs typeface="Calibri"/>
                <a:sym typeface="Calibri"/>
              </a:rPr>
              <a:t> </a:t>
            </a:r>
            <a:r>
              <a:rPr b="0" i="1" lang="en-US" sz="2150" u="sng" cap="none" strike="noStrike">
                <a:solidFill>
                  <a:schemeClr val="hlink"/>
                </a:solidFill>
                <a:latin typeface="Calibri"/>
                <a:ea typeface="Calibri"/>
                <a:cs typeface="Calibri"/>
                <a:sym typeface="Calibri"/>
                <a:hlinkClick r:id="rId3"/>
              </a:rPr>
              <a:t>https://wttc.org/Research/Eco- nomic-Impact/regions</a:t>
            </a:r>
            <a:r>
              <a:rPr b="0" i="1" lang="en-US" sz="2150" u="none" cap="none" strike="noStrike">
                <a:solidFill>
                  <a:srgbClr val="000000"/>
                </a:solidFill>
                <a:latin typeface="Calibri"/>
                <a:ea typeface="Calibri"/>
                <a:cs typeface="Calibri"/>
                <a:sym typeface="Calibri"/>
              </a:rPr>
              <a:t>)</a:t>
            </a:r>
            <a:endParaRPr b="0" i="1" sz="2150" u="none" cap="none" strike="noStrike">
              <a:solidFill>
                <a:srgbClr val="000000"/>
              </a:solidFill>
              <a:latin typeface="Calibri"/>
              <a:ea typeface="Calibri"/>
              <a:cs typeface="Calibri"/>
              <a:sym typeface="Calibri"/>
            </a:endParaRPr>
          </a:p>
        </p:txBody>
      </p:sp>
      <p:pic>
        <p:nvPicPr>
          <p:cNvPr id="82" name="Google Shape;82;p3"/>
          <p:cNvPicPr preferRelativeResize="0"/>
          <p:nvPr/>
        </p:nvPicPr>
        <p:blipFill rotWithShape="1">
          <a:blip r:embed="rId4">
            <a:alphaModFix/>
          </a:blip>
          <a:srcRect b="0" l="0" r="0" t="0"/>
          <a:stretch/>
        </p:blipFill>
        <p:spPr>
          <a:xfrm>
            <a:off x="14660116" y="2053652"/>
            <a:ext cx="3096835" cy="8768257"/>
          </a:xfrm>
          <a:prstGeom prst="rect">
            <a:avLst/>
          </a:prstGeom>
          <a:noFill/>
          <a:ln>
            <a:noFill/>
          </a:ln>
        </p:spPr>
      </p:pic>
      <p:grpSp>
        <p:nvGrpSpPr>
          <p:cNvPr id="83" name="Google Shape;83;p3"/>
          <p:cNvGrpSpPr/>
          <p:nvPr/>
        </p:nvGrpSpPr>
        <p:grpSpPr>
          <a:xfrm>
            <a:off x="16511046" y="708367"/>
            <a:ext cx="2590800" cy="535865"/>
            <a:chOff x="16511601" y="721800"/>
            <a:chExt cx="2590800" cy="535865"/>
          </a:xfrm>
        </p:grpSpPr>
        <p:pic>
          <p:nvPicPr>
            <p:cNvPr id="84" name="Google Shape;84;p3"/>
            <p:cNvPicPr preferRelativeResize="0"/>
            <p:nvPr/>
          </p:nvPicPr>
          <p:blipFill rotWithShape="1">
            <a:blip r:embed="rId5">
              <a:alphaModFix/>
            </a:blip>
            <a:srcRect b="0" l="0" r="0" t="0"/>
            <a:stretch/>
          </p:blipFill>
          <p:spPr>
            <a:xfrm>
              <a:off x="16511601" y="721800"/>
              <a:ext cx="1961351" cy="535865"/>
            </a:xfrm>
            <a:prstGeom prst="rect">
              <a:avLst/>
            </a:prstGeom>
            <a:noFill/>
            <a:ln>
              <a:noFill/>
            </a:ln>
          </p:spPr>
        </p:pic>
        <p:sp>
          <p:nvSpPr>
            <p:cNvPr id="85" name="Google Shape;85;p3"/>
            <p:cNvSpPr/>
            <p:nvPr/>
          </p:nvSpPr>
          <p:spPr>
            <a:xfrm>
              <a:off x="18473751"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grpSp>
        <p:nvGrpSpPr>
          <p:cNvPr id="90" name="Google Shape;90;p4"/>
          <p:cNvGrpSpPr/>
          <p:nvPr/>
        </p:nvGrpSpPr>
        <p:grpSpPr>
          <a:xfrm>
            <a:off x="16511046" y="708367"/>
            <a:ext cx="2590800" cy="535865"/>
            <a:chOff x="16511601" y="721800"/>
            <a:chExt cx="2590800" cy="535865"/>
          </a:xfrm>
        </p:grpSpPr>
        <p:pic>
          <p:nvPicPr>
            <p:cNvPr id="91" name="Google Shape;91;p4"/>
            <p:cNvPicPr preferRelativeResize="0"/>
            <p:nvPr/>
          </p:nvPicPr>
          <p:blipFill rotWithShape="1">
            <a:blip r:embed="rId3">
              <a:alphaModFix/>
            </a:blip>
            <a:srcRect b="0" l="0" r="0" t="0"/>
            <a:stretch/>
          </p:blipFill>
          <p:spPr>
            <a:xfrm>
              <a:off x="16511601" y="721800"/>
              <a:ext cx="1961351" cy="535865"/>
            </a:xfrm>
            <a:prstGeom prst="rect">
              <a:avLst/>
            </a:prstGeom>
            <a:noFill/>
            <a:ln>
              <a:noFill/>
            </a:ln>
          </p:spPr>
        </p:pic>
        <p:sp>
          <p:nvSpPr>
            <p:cNvPr id="92" name="Google Shape;92;p4"/>
            <p:cNvSpPr/>
            <p:nvPr/>
          </p:nvSpPr>
          <p:spPr>
            <a:xfrm>
              <a:off x="18473751"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93" name="Google Shape;93;p4"/>
          <p:cNvSpPr txBox="1"/>
          <p:nvPr/>
        </p:nvSpPr>
        <p:spPr>
          <a:xfrm>
            <a:off x="2008968" y="1795833"/>
            <a:ext cx="10379710" cy="7442743"/>
          </a:xfrm>
          <a:prstGeom prst="rect">
            <a:avLst/>
          </a:prstGeom>
          <a:noFill/>
          <a:ln>
            <a:noFill/>
          </a:ln>
        </p:spPr>
        <p:txBody>
          <a:bodyPr anchorCtr="0" anchor="t" bIns="0" lIns="0" spcFirstLastPara="1" rIns="0" wrap="square" tIns="12700">
            <a:spAutoFit/>
          </a:bodyPr>
          <a:lstStyle/>
          <a:p>
            <a:pPr indent="0" lvl="0" marL="12700" marR="27940" rtl="0" algn="just">
              <a:lnSpc>
                <a:spcPct val="127800"/>
              </a:lnSpc>
              <a:spcBef>
                <a:spcPts val="0"/>
              </a:spcBef>
              <a:spcAft>
                <a:spcPts val="0"/>
              </a:spcAft>
              <a:buClr>
                <a:srgbClr val="000000"/>
              </a:buClr>
              <a:buSzPts val="2150"/>
              <a:buFont typeface="Arial"/>
              <a:buNone/>
            </a:pPr>
            <a:r>
              <a:rPr b="1" i="0" lang="en-US" sz="2150" u="none" cap="none" strike="noStrike">
                <a:solidFill>
                  <a:srgbClr val="000000"/>
                </a:solidFill>
                <a:latin typeface="Calibri"/>
                <a:ea typeface="Calibri"/>
                <a:cs typeface="Calibri"/>
                <a:sym typeface="Calibri"/>
              </a:rPr>
              <a:t>The industry is still creating jobs at the fastest rate of any sector in the economy</a:t>
            </a:r>
            <a:r>
              <a:rPr b="0" i="0" lang="en-US" sz="2150" u="none" cap="none" strike="noStrike">
                <a:solidFill>
                  <a:srgbClr val="000000"/>
                </a:solidFill>
                <a:latin typeface="Calibri"/>
                <a:ea typeface="Calibri"/>
                <a:cs typeface="Calibri"/>
                <a:sym typeface="Calibri"/>
              </a:rPr>
              <a:t>, where many roles are becoming redundant due to the onset of Artificial Intelligence and automation. Instead, being based on human interaction and on those soft skills that are functional to it, the hospitality industry is unlikely to be inﬂuenced by automation.</a:t>
            </a:r>
            <a:endParaRPr b="0" i="0" sz="2150" u="none" cap="none" strike="noStrike">
              <a:solidFill>
                <a:srgbClr val="000000"/>
              </a:solidFill>
              <a:latin typeface="Calibri"/>
              <a:ea typeface="Calibri"/>
              <a:cs typeface="Calibri"/>
              <a:sym typeface="Calibri"/>
            </a:endParaRPr>
          </a:p>
          <a:p>
            <a:pPr indent="0" lvl="0" marL="0" marR="0" rtl="0" algn="l">
              <a:lnSpc>
                <a:spcPct val="100000"/>
              </a:lnSpc>
              <a:spcBef>
                <a:spcPts val="55"/>
              </a:spcBef>
              <a:spcAft>
                <a:spcPts val="0"/>
              </a:spcAft>
              <a:buClr>
                <a:srgbClr val="000000"/>
              </a:buClr>
              <a:buSzPts val="2250"/>
              <a:buFont typeface="Arial"/>
              <a:buNone/>
            </a:pPr>
            <a:r>
              <a:t/>
            </a:r>
            <a:endParaRPr b="0" i="0" sz="2250" u="none" cap="none" strike="noStrike">
              <a:solidFill>
                <a:srgbClr val="000000"/>
              </a:solidFill>
              <a:latin typeface="Calibri"/>
              <a:ea typeface="Calibri"/>
              <a:cs typeface="Calibri"/>
              <a:sym typeface="Calibri"/>
            </a:endParaRPr>
          </a:p>
          <a:p>
            <a:pPr indent="0" lvl="0" marL="12700" marR="161290" rtl="0" algn="l">
              <a:lnSpc>
                <a:spcPct val="1278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At local level, </a:t>
            </a:r>
            <a:r>
              <a:rPr b="1" i="0" lang="en-US" sz="2150" u="none" cap="none" strike="noStrike">
                <a:solidFill>
                  <a:srgbClr val="000000"/>
                </a:solidFill>
                <a:latin typeface="Calibri"/>
                <a:ea typeface="Calibri"/>
                <a:cs typeface="Calibri"/>
                <a:sym typeface="Calibri"/>
              </a:rPr>
              <a:t>all tourist structures contribute to the attractiveness of local territories</a:t>
            </a:r>
            <a:r>
              <a:rPr b="0" i="0" lang="en-US" sz="2150" u="none" cap="none" strike="noStrike">
                <a:solidFill>
                  <a:srgbClr val="000000"/>
                </a:solidFill>
                <a:latin typeface="Calibri"/>
                <a:ea typeface="Calibri"/>
                <a:cs typeface="Calibri"/>
                <a:sym typeface="Calibri"/>
              </a:rPr>
              <a:t>. Bars, restaurants, hotels bring life to the region and structure local life. They are essential enterprises for social and economic development.</a:t>
            </a:r>
            <a:endParaRPr b="0" i="0" sz="2150" u="none" cap="none" strike="noStrike">
              <a:solidFill>
                <a:srgbClr val="000000"/>
              </a:solidFill>
              <a:latin typeface="Calibri"/>
              <a:ea typeface="Calibri"/>
              <a:cs typeface="Calibri"/>
              <a:sym typeface="Calibri"/>
            </a:endParaRPr>
          </a:p>
          <a:p>
            <a:pPr indent="0" lvl="0" marL="0" marR="0" rtl="0" algn="l">
              <a:lnSpc>
                <a:spcPct val="100000"/>
              </a:lnSpc>
              <a:spcBef>
                <a:spcPts val="55"/>
              </a:spcBef>
              <a:spcAft>
                <a:spcPts val="0"/>
              </a:spcAft>
              <a:buClr>
                <a:srgbClr val="000000"/>
              </a:buClr>
              <a:buSzPts val="2250"/>
              <a:buFont typeface="Arial"/>
              <a:buNone/>
            </a:pPr>
            <a:r>
              <a:t/>
            </a:r>
            <a:endParaRPr b="0" i="0" sz="2250" u="none" cap="none" strike="noStrike">
              <a:solidFill>
                <a:srgbClr val="000000"/>
              </a:solidFill>
              <a:latin typeface="Calibri"/>
              <a:ea typeface="Calibri"/>
              <a:cs typeface="Calibri"/>
              <a:sym typeface="Calibri"/>
            </a:endParaRPr>
          </a:p>
          <a:p>
            <a:pPr indent="0" lvl="0" marL="12700" marR="5080" rtl="0" algn="l">
              <a:lnSpc>
                <a:spcPct val="1278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However, despite its great economic, social and cultural strength of the sector, </a:t>
            </a:r>
            <a:r>
              <a:rPr b="1" i="0" lang="en-US" sz="2150" u="none" cap="none" strike="noStrike">
                <a:solidFill>
                  <a:srgbClr val="000000"/>
                </a:solidFill>
                <a:latin typeface="Calibri"/>
                <a:ea typeface="Calibri"/>
                <a:cs typeface="Calibri"/>
                <a:sym typeface="Calibri"/>
              </a:rPr>
              <a:t>the hospitality industry suffers from stereotypes and prejudices</a:t>
            </a:r>
            <a:r>
              <a:rPr b="0" i="0" lang="en-US" sz="2150" u="none" cap="none" strike="noStrike">
                <a:solidFill>
                  <a:srgbClr val="000000"/>
                </a:solidFill>
                <a:latin typeface="Calibri"/>
                <a:ea typeface="Calibri"/>
                <a:cs typeface="Calibri"/>
                <a:sym typeface="Calibri"/>
              </a:rPr>
              <a:t> (described below) and is in a serious difficulty due to </a:t>
            </a:r>
            <a:r>
              <a:rPr b="1" i="0" lang="en-US" sz="2150" u="none" cap="none" strike="noStrike">
                <a:solidFill>
                  <a:srgbClr val="000000"/>
                </a:solidFill>
                <a:latin typeface="Calibri"/>
                <a:ea typeface="Calibri"/>
                <a:cs typeface="Calibri"/>
                <a:sym typeface="Calibri"/>
              </a:rPr>
              <a:t>labour shortage problem and diﬃculty to retain the staﬀ</a:t>
            </a:r>
            <a:r>
              <a:rPr b="0" i="0" lang="en-US" sz="2150" u="none" cap="none" strike="noStrike">
                <a:solidFill>
                  <a:srgbClr val="000000"/>
                </a:solidFill>
                <a:latin typeface="Calibri"/>
                <a:ea typeface="Calibri"/>
                <a:cs typeface="Calibri"/>
                <a:sym typeface="Calibri"/>
              </a:rPr>
              <a:t>. The Covid pandemic accelerated this issue. The diﬃculties lie in attracting back the skilled hospitality workforce who may have found work in other sectors.</a:t>
            </a:r>
            <a:endParaRPr b="0" i="0" sz="2150" u="none" cap="none" strike="noStrike">
              <a:solidFill>
                <a:srgbClr val="000000"/>
              </a:solidFill>
              <a:latin typeface="Calibri"/>
              <a:ea typeface="Calibri"/>
              <a:cs typeface="Calibri"/>
              <a:sym typeface="Calibri"/>
            </a:endParaRPr>
          </a:p>
          <a:p>
            <a:pPr indent="0" lvl="0" marL="0" marR="0" rtl="0" algn="l">
              <a:lnSpc>
                <a:spcPct val="100000"/>
              </a:lnSpc>
              <a:spcBef>
                <a:spcPts val="55"/>
              </a:spcBef>
              <a:spcAft>
                <a:spcPts val="0"/>
              </a:spcAft>
              <a:buClr>
                <a:srgbClr val="000000"/>
              </a:buClr>
              <a:buSzPts val="2250"/>
              <a:buFont typeface="Arial"/>
              <a:buNone/>
            </a:pPr>
            <a:r>
              <a:t/>
            </a:r>
            <a:endParaRPr b="0" i="0" sz="2250" u="none" cap="none" strike="noStrike">
              <a:solidFill>
                <a:srgbClr val="000000"/>
              </a:solidFill>
              <a:latin typeface="Calibri"/>
              <a:ea typeface="Calibri"/>
              <a:cs typeface="Calibri"/>
              <a:sym typeface="Calibri"/>
            </a:endParaRPr>
          </a:p>
          <a:p>
            <a:pPr indent="0" lvl="0" marL="12700" marR="118110" rtl="0" algn="l">
              <a:lnSpc>
                <a:spcPct val="1278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Therefore, as the hospitality industry has a unique ability to create employment, </a:t>
            </a:r>
            <a:r>
              <a:rPr b="1" i="0" lang="en-US" sz="2150" u="none" cap="none" strike="noStrike">
                <a:solidFill>
                  <a:srgbClr val="000000"/>
                </a:solidFill>
                <a:latin typeface="Calibri"/>
                <a:ea typeface="Calibri"/>
                <a:cs typeface="Calibri"/>
                <a:sym typeface="Calibri"/>
              </a:rPr>
              <a:t>attracting and retaining younger generations</a:t>
            </a:r>
            <a:r>
              <a:rPr b="0" i="0" lang="en-US" sz="2150" u="none" cap="none" strike="noStrike">
                <a:solidFill>
                  <a:srgbClr val="000000"/>
                </a:solidFill>
                <a:latin typeface="Calibri"/>
                <a:ea typeface="Calibri"/>
                <a:cs typeface="Calibri"/>
                <a:sym typeface="Calibri"/>
              </a:rPr>
              <a:t> of hospitality professionals is a major concern of the sector.  </a:t>
            </a:r>
            <a:endParaRPr b="0" i="0" sz="2150" u="none" cap="none" strike="noStrike">
              <a:solidFill>
                <a:srgbClr val="000000"/>
              </a:solidFill>
              <a:latin typeface="Calibri"/>
              <a:ea typeface="Calibri"/>
              <a:cs typeface="Calibri"/>
              <a:sym typeface="Calibri"/>
            </a:endParaRPr>
          </a:p>
        </p:txBody>
      </p:sp>
      <p:pic>
        <p:nvPicPr>
          <p:cNvPr id="94" name="Google Shape;94;p4"/>
          <p:cNvPicPr preferRelativeResize="0"/>
          <p:nvPr/>
        </p:nvPicPr>
        <p:blipFill rotWithShape="1">
          <a:blip r:embed="rId4">
            <a:alphaModFix/>
          </a:blip>
          <a:srcRect b="0" l="0" r="0" t="0"/>
          <a:stretch/>
        </p:blipFill>
        <p:spPr>
          <a:xfrm>
            <a:off x="13890781" y="1382478"/>
            <a:ext cx="3088144" cy="922697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8" name="Shape 98"/>
        <p:cNvGrpSpPr/>
        <p:nvPr/>
      </p:nvGrpSpPr>
      <p:grpSpPr>
        <a:xfrm>
          <a:off x="0" y="0"/>
          <a:ext cx="0" cy="0"/>
          <a:chOff x="0" y="0"/>
          <a:chExt cx="0" cy="0"/>
        </a:xfrm>
      </p:grpSpPr>
      <p:grpSp>
        <p:nvGrpSpPr>
          <p:cNvPr id="99" name="Google Shape;99;p5"/>
          <p:cNvGrpSpPr/>
          <p:nvPr/>
        </p:nvGrpSpPr>
        <p:grpSpPr>
          <a:xfrm>
            <a:off x="15320204" y="0"/>
            <a:ext cx="4784090" cy="11308715"/>
            <a:chOff x="15320204" y="0"/>
            <a:chExt cx="4784090" cy="11308715"/>
          </a:xfrm>
        </p:grpSpPr>
        <p:sp>
          <p:nvSpPr>
            <p:cNvPr id="100" name="Google Shape;100;p5"/>
            <p:cNvSpPr/>
            <p:nvPr/>
          </p:nvSpPr>
          <p:spPr>
            <a:xfrm>
              <a:off x="15320204" y="0"/>
              <a:ext cx="4784090" cy="11308715"/>
            </a:xfrm>
            <a:custGeom>
              <a:rect b="b" l="l" r="r" t="t"/>
              <a:pathLst>
                <a:path extrusionOk="0" h="11308715" w="4784090">
                  <a:moveTo>
                    <a:pt x="4783896" y="0"/>
                  </a:moveTo>
                  <a:lnTo>
                    <a:pt x="0" y="0"/>
                  </a:lnTo>
                  <a:lnTo>
                    <a:pt x="0" y="11308556"/>
                  </a:lnTo>
                  <a:lnTo>
                    <a:pt x="4783896" y="11308556"/>
                  </a:lnTo>
                  <a:lnTo>
                    <a:pt x="4783896" y="0"/>
                  </a:lnTo>
                  <a:close/>
                </a:path>
              </a:pathLst>
            </a:custGeom>
            <a:solidFill>
              <a:srgbClr val="EEDFC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01" name="Google Shape;101;p5"/>
            <p:cNvPicPr preferRelativeResize="0"/>
            <p:nvPr/>
          </p:nvPicPr>
          <p:blipFill rotWithShape="1">
            <a:blip r:embed="rId3">
              <a:alphaModFix/>
            </a:blip>
            <a:srcRect b="0" l="0" r="0" t="0"/>
            <a:stretch/>
          </p:blipFill>
          <p:spPr>
            <a:xfrm>
              <a:off x="17719730" y="4381226"/>
              <a:ext cx="1559708" cy="4660207"/>
            </a:xfrm>
            <a:prstGeom prst="rect">
              <a:avLst/>
            </a:prstGeom>
            <a:noFill/>
            <a:ln>
              <a:noFill/>
            </a:ln>
          </p:spPr>
        </p:pic>
        <p:pic>
          <p:nvPicPr>
            <p:cNvPr id="102" name="Google Shape;102;p5"/>
            <p:cNvPicPr preferRelativeResize="0"/>
            <p:nvPr/>
          </p:nvPicPr>
          <p:blipFill rotWithShape="1">
            <a:blip r:embed="rId4">
              <a:alphaModFix/>
            </a:blip>
            <a:srcRect b="0" l="0" r="0" t="0"/>
            <a:stretch/>
          </p:blipFill>
          <p:spPr>
            <a:xfrm>
              <a:off x="16511602" y="721800"/>
              <a:ext cx="1961351" cy="535865"/>
            </a:xfrm>
            <a:prstGeom prst="rect">
              <a:avLst/>
            </a:prstGeom>
            <a:noFill/>
            <a:ln>
              <a:noFill/>
            </a:ln>
          </p:spPr>
        </p:pic>
        <p:sp>
          <p:nvSpPr>
            <p:cNvPr id="103" name="Google Shape;103;p5"/>
            <p:cNvSpPr/>
            <p:nvPr/>
          </p:nvSpPr>
          <p:spPr>
            <a:xfrm>
              <a:off x="18473751"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04" name="Google Shape;104;p5"/>
          <p:cNvSpPr txBox="1"/>
          <p:nvPr>
            <p:ph type="title"/>
          </p:nvPr>
        </p:nvSpPr>
        <p:spPr>
          <a:xfrm>
            <a:off x="1325042" y="1197443"/>
            <a:ext cx="9108008" cy="1525418"/>
          </a:xfrm>
          <a:prstGeom prst="rect">
            <a:avLst/>
          </a:prstGeom>
          <a:noFill/>
          <a:ln>
            <a:noFill/>
          </a:ln>
        </p:spPr>
        <p:txBody>
          <a:bodyPr anchorCtr="0" anchor="t" bIns="0" lIns="0" spcFirstLastPara="1" rIns="0" wrap="square" tIns="12050">
            <a:spAutoFit/>
          </a:bodyPr>
          <a:lstStyle/>
          <a:p>
            <a:pPr indent="0" lvl="0" marL="12700" rtl="0" algn="l">
              <a:lnSpc>
                <a:spcPct val="120000"/>
              </a:lnSpc>
              <a:spcBef>
                <a:spcPts val="0"/>
              </a:spcBef>
              <a:spcAft>
                <a:spcPts val="0"/>
              </a:spcAft>
              <a:buSzPts val="1400"/>
              <a:buNone/>
            </a:pPr>
            <a:r>
              <a:rPr lang="en-US" sz="4950">
                <a:solidFill>
                  <a:srgbClr val="F7921E"/>
                </a:solidFill>
              </a:rPr>
              <a:t>Reasons for the staﬀ shortage and</a:t>
            </a:r>
            <a:endParaRPr sz="4950"/>
          </a:p>
          <a:p>
            <a:pPr indent="0" lvl="0" marL="12700" rtl="0" algn="l">
              <a:lnSpc>
                <a:spcPct val="120000"/>
              </a:lnSpc>
              <a:spcBef>
                <a:spcPts val="0"/>
              </a:spcBef>
              <a:spcAft>
                <a:spcPts val="0"/>
              </a:spcAft>
              <a:buSzPts val="1400"/>
              <a:buNone/>
            </a:pPr>
            <a:r>
              <a:rPr lang="en-US" sz="4950">
                <a:solidFill>
                  <a:srgbClr val="F7921E"/>
                </a:solidFill>
              </a:rPr>
              <a:t>low attractiveness of the trade</a:t>
            </a:r>
            <a:endParaRPr sz="4950"/>
          </a:p>
        </p:txBody>
      </p:sp>
      <p:sp>
        <p:nvSpPr>
          <p:cNvPr id="105" name="Google Shape;105;p5"/>
          <p:cNvSpPr txBox="1"/>
          <p:nvPr/>
        </p:nvSpPr>
        <p:spPr>
          <a:xfrm>
            <a:off x="1315958" y="2934932"/>
            <a:ext cx="12698987" cy="2628925"/>
          </a:xfrm>
          <a:prstGeom prst="rect">
            <a:avLst/>
          </a:prstGeom>
          <a:noFill/>
          <a:ln>
            <a:noFill/>
          </a:ln>
        </p:spPr>
        <p:txBody>
          <a:bodyPr anchorCtr="0" anchor="t" bIns="0" lIns="0" spcFirstLastPara="1" rIns="0" wrap="square" tIns="7600">
            <a:spAutoFit/>
          </a:bodyPr>
          <a:lstStyle/>
          <a:p>
            <a:pPr indent="0" lvl="0" marL="12700" marR="5080" rtl="0" algn="just">
              <a:lnSpc>
                <a:spcPct val="1500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To satisfy the needs and requirements of consumers, </a:t>
            </a:r>
            <a:r>
              <a:rPr b="1" i="0" lang="en-US" sz="2150" u="none" cap="none" strike="noStrike">
                <a:solidFill>
                  <a:srgbClr val="000000"/>
                </a:solidFill>
                <a:latin typeface="Calibri"/>
                <a:ea typeface="Calibri"/>
                <a:cs typeface="Calibri"/>
                <a:sym typeface="Calibri"/>
              </a:rPr>
              <a:t>the hospitality sector requires working conditions that are frequently characterized as unsocial and irregular working hours </a:t>
            </a:r>
            <a:r>
              <a:rPr b="0" i="0" lang="en-US" sz="2150" u="none" cap="none" strike="noStrike">
                <a:solidFill>
                  <a:srgbClr val="000000"/>
                </a:solidFill>
                <a:latin typeface="Calibri"/>
                <a:ea typeface="Calibri"/>
                <a:cs typeface="Calibri"/>
                <a:sym typeface="Calibri"/>
              </a:rPr>
              <a:t>in the form of split shifts, weekend shifts, night shifts or during holiday periods. Moreover, the image of the sector has been penalized by a series of stereotypes and prejudices that are described below. </a:t>
            </a:r>
            <a:endParaRPr b="0" i="0" sz="2150" u="none" cap="none" strike="noStrike">
              <a:solidFill>
                <a:srgbClr val="000000"/>
              </a:solidFill>
              <a:latin typeface="Calibri"/>
              <a:ea typeface="Calibri"/>
              <a:cs typeface="Calibri"/>
              <a:sym typeface="Calibri"/>
            </a:endParaRPr>
          </a:p>
          <a:p>
            <a:pPr indent="0" lvl="0" marL="12700" marR="5080" rtl="0" algn="l">
              <a:lnSpc>
                <a:spcPct val="150000"/>
              </a:lnSpc>
              <a:spcBef>
                <a:spcPts val="60"/>
              </a:spcBef>
              <a:spcAft>
                <a:spcPts val="0"/>
              </a:spcAft>
              <a:buClr>
                <a:srgbClr val="000000"/>
              </a:buClr>
              <a:buSzPts val="2700"/>
              <a:buFont typeface="Arial"/>
              <a:buNone/>
            </a:pPr>
            <a:r>
              <a:t/>
            </a:r>
            <a:endParaRPr b="0" i="0" sz="2700" u="none" cap="none" strike="noStrike">
              <a:solidFill>
                <a:srgbClr val="000000"/>
              </a:solidFill>
              <a:latin typeface="Calibri"/>
              <a:ea typeface="Calibri"/>
              <a:cs typeface="Calibri"/>
              <a:sym typeface="Calibri"/>
            </a:endParaRPr>
          </a:p>
        </p:txBody>
      </p:sp>
      <p:sp>
        <p:nvSpPr>
          <p:cNvPr id="106" name="Google Shape;106;p5"/>
          <p:cNvSpPr txBox="1"/>
          <p:nvPr/>
        </p:nvSpPr>
        <p:spPr>
          <a:xfrm>
            <a:off x="2203450" y="5323665"/>
            <a:ext cx="11105515" cy="3936975"/>
          </a:xfrm>
          <a:prstGeom prst="rect">
            <a:avLst/>
          </a:prstGeom>
          <a:noFill/>
          <a:ln>
            <a:noFill/>
          </a:ln>
        </p:spPr>
        <p:txBody>
          <a:bodyPr anchorCtr="0" anchor="t" bIns="0" lIns="0" spcFirstLastPara="1" rIns="0" wrap="square" tIns="12050">
            <a:spAutoFit/>
          </a:bodyPr>
          <a:lstStyle/>
          <a:p>
            <a:pPr indent="0" lvl="0" marL="12700" marR="171450" rtl="0" algn="ctr">
              <a:lnSpc>
                <a:spcPct val="123300"/>
              </a:lnSpc>
              <a:spcBef>
                <a:spcPts val="0"/>
              </a:spcBef>
              <a:spcAft>
                <a:spcPts val="0"/>
              </a:spcAft>
              <a:buClr>
                <a:srgbClr val="000000"/>
              </a:buClr>
              <a:buSzPts val="2400"/>
              <a:buFont typeface="Arial"/>
              <a:buNone/>
            </a:pPr>
            <a:r>
              <a:rPr b="1" i="0" lang="en-US" sz="2400" u="none" cap="none" strike="noStrike">
                <a:solidFill>
                  <a:srgbClr val="000000"/>
                </a:solidFill>
                <a:latin typeface="Calibri"/>
                <a:ea typeface="Calibri"/>
                <a:cs typeface="Calibri"/>
                <a:sym typeface="Calibri"/>
              </a:rPr>
              <a:t>Now it is our turn as HOSPITALITY MESSENGER and representative of the sector </a:t>
            </a:r>
            <a:endParaRPr b="1" i="0" sz="2400" u="none" cap="none" strike="noStrike">
              <a:solidFill>
                <a:srgbClr val="000000"/>
              </a:solidFill>
              <a:latin typeface="Calibri"/>
              <a:ea typeface="Calibri"/>
              <a:cs typeface="Calibri"/>
              <a:sym typeface="Calibri"/>
            </a:endParaRPr>
          </a:p>
          <a:p>
            <a:pPr indent="0" lvl="0" marL="12700" marR="171450" rtl="0" algn="ctr">
              <a:lnSpc>
                <a:spcPct val="123300"/>
              </a:lnSpc>
              <a:spcBef>
                <a:spcPts val="95"/>
              </a:spcBef>
              <a:spcAft>
                <a:spcPts val="0"/>
              </a:spcAft>
              <a:buClr>
                <a:srgbClr val="000000"/>
              </a:buClr>
              <a:buSzPts val="2400"/>
              <a:buFont typeface="Arial"/>
              <a:buNone/>
            </a:pPr>
            <a:r>
              <a:rPr b="1" i="0" lang="en-US" sz="2400" u="none" cap="none" strike="noStrike">
                <a:solidFill>
                  <a:srgbClr val="000000"/>
                </a:solidFill>
                <a:latin typeface="Calibri"/>
                <a:ea typeface="Calibri"/>
                <a:cs typeface="Calibri"/>
                <a:sym typeface="Calibri"/>
              </a:rPr>
              <a:t>to stimulate and encourage vocations</a:t>
            </a:r>
            <a:r>
              <a:rPr b="0" i="0" lang="en-US" sz="2400" u="none" cap="none" strike="noStrike">
                <a:solidFill>
                  <a:srgbClr val="000000"/>
                </a:solidFill>
                <a:latin typeface="Calibri"/>
                <a:ea typeface="Calibri"/>
                <a:cs typeface="Calibri"/>
                <a:sym typeface="Calibri"/>
              </a:rPr>
              <a:t>. </a:t>
            </a:r>
            <a:endParaRPr b="0" i="0" sz="2400" u="none" cap="none" strike="noStrike">
              <a:solidFill>
                <a:srgbClr val="000000"/>
              </a:solidFill>
              <a:latin typeface="Calibri"/>
              <a:ea typeface="Calibri"/>
              <a:cs typeface="Calibri"/>
              <a:sym typeface="Calibri"/>
            </a:endParaRPr>
          </a:p>
          <a:p>
            <a:pPr indent="0" lvl="0" marL="12700" marR="171450" rtl="0" algn="just">
              <a:lnSpc>
                <a:spcPct val="150000"/>
              </a:lnSpc>
              <a:spcBef>
                <a:spcPts val="95"/>
              </a:spcBef>
              <a:spcAft>
                <a:spcPts val="0"/>
              </a:spcAft>
              <a:buClr>
                <a:srgbClr val="000000"/>
              </a:buClr>
              <a:buSzPts val="2150"/>
              <a:buFont typeface="Arial"/>
              <a:buNone/>
            </a:pPr>
            <a:r>
              <a:t/>
            </a:r>
            <a:endParaRPr b="0" i="0" sz="2150" u="none" cap="none" strike="noStrike">
              <a:solidFill>
                <a:srgbClr val="000000"/>
              </a:solidFill>
              <a:latin typeface="Calibri"/>
              <a:ea typeface="Calibri"/>
              <a:cs typeface="Calibri"/>
              <a:sym typeface="Calibri"/>
            </a:endParaRPr>
          </a:p>
          <a:p>
            <a:pPr indent="0" lvl="0" marL="12700" marR="171450" rtl="0" algn="just">
              <a:lnSpc>
                <a:spcPct val="150000"/>
              </a:lnSpc>
              <a:spcBef>
                <a:spcPts val="95"/>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Although the sector is suﬀering from a dramatic crisis, entrepreneurs are ﬁnding a multitude of positive solutions to retain their employees and provide good working conditions. No one has found a "miracle" solution, but many innovative initiatives deserve to be highlighted.</a:t>
            </a:r>
            <a:endParaRPr b="0" i="0" sz="2150" u="none" cap="none" strike="noStrike">
              <a:solidFill>
                <a:srgbClr val="000000"/>
              </a:solidFill>
              <a:latin typeface="Calibri"/>
              <a:ea typeface="Calibri"/>
              <a:cs typeface="Calibri"/>
              <a:sym typeface="Calibri"/>
            </a:endParaRPr>
          </a:p>
          <a:p>
            <a:pPr indent="0" lvl="0" marL="0" marR="0" rtl="0" algn="just">
              <a:lnSpc>
                <a:spcPct val="150000"/>
              </a:lnSpc>
              <a:spcBef>
                <a:spcPts val="0"/>
              </a:spcBef>
              <a:spcAft>
                <a:spcPts val="0"/>
              </a:spcAft>
              <a:buClr>
                <a:srgbClr val="000000"/>
              </a:buClr>
              <a:buSzPts val="2150"/>
              <a:buFont typeface="Arial"/>
              <a:buNone/>
            </a:pPr>
            <a:r>
              <a:rPr b="0" i="0" lang="en-US" sz="2150" u="none" cap="none" strike="noStrike">
                <a:solidFill>
                  <a:srgbClr val="000000"/>
                </a:solidFill>
                <a:latin typeface="Calibri"/>
                <a:ea typeface="Calibri"/>
                <a:cs typeface="Calibri"/>
                <a:sym typeface="Calibri"/>
              </a:rPr>
              <a:t>It is the </a:t>
            </a:r>
            <a:r>
              <a:rPr b="1" i="0" lang="en-US" sz="2150" u="none" cap="none" strike="noStrike">
                <a:solidFill>
                  <a:srgbClr val="000000"/>
                </a:solidFill>
                <a:latin typeface="Calibri"/>
                <a:ea typeface="Calibri"/>
                <a:cs typeface="Calibri"/>
                <a:sym typeface="Calibri"/>
              </a:rPr>
              <a:t>task of hospitality messengers </a:t>
            </a:r>
            <a:r>
              <a:rPr b="0" i="0" lang="en-US" sz="2150" u="none" cap="none" strike="noStrike">
                <a:solidFill>
                  <a:srgbClr val="000000"/>
                </a:solidFill>
                <a:latin typeface="Calibri"/>
                <a:ea typeface="Calibri"/>
                <a:cs typeface="Calibri"/>
                <a:sym typeface="Calibri"/>
              </a:rPr>
              <a:t>to know and disseminate the measures that make thousands of employees </a:t>
            </a:r>
            <a:r>
              <a:rPr b="1" i="0" lang="en-US" sz="2150" u="none" cap="none" strike="noStrike">
                <a:solidFill>
                  <a:srgbClr val="000000"/>
                </a:solidFill>
                <a:latin typeface="Calibri"/>
                <a:ea typeface="Calibri"/>
                <a:cs typeface="Calibri"/>
                <a:sym typeface="Calibri"/>
              </a:rPr>
              <a:t>proud</a:t>
            </a:r>
            <a:r>
              <a:rPr b="0" i="0" lang="en-US" sz="2150" u="none" cap="none" strike="noStrike">
                <a:solidFill>
                  <a:srgbClr val="000000"/>
                </a:solidFill>
                <a:latin typeface="Calibri"/>
                <a:ea typeface="Calibri"/>
                <a:cs typeface="Calibri"/>
                <a:sym typeface="Calibri"/>
              </a:rPr>
              <a:t> to belong to this sector and their company.</a:t>
            </a:r>
            <a:endParaRPr b="0" i="0" sz="2150" u="none" cap="none" strike="noStrike">
              <a:solidFill>
                <a:srgbClr val="000000"/>
              </a:solidFill>
              <a:latin typeface="Calibri"/>
              <a:ea typeface="Calibri"/>
              <a:cs typeface="Calibri"/>
              <a:sym typeface="Calibri"/>
            </a:endParaRPr>
          </a:p>
        </p:txBody>
      </p:sp>
      <p:sp>
        <p:nvSpPr>
          <p:cNvPr id="107" name="Google Shape;107;p5"/>
          <p:cNvSpPr txBox="1"/>
          <p:nvPr/>
        </p:nvSpPr>
        <p:spPr>
          <a:xfrm>
            <a:off x="3612515" y="9553825"/>
            <a:ext cx="8287384" cy="1030605"/>
          </a:xfrm>
          <a:prstGeom prst="rect">
            <a:avLst/>
          </a:prstGeom>
          <a:noFill/>
          <a:ln>
            <a:noFill/>
          </a:ln>
        </p:spPr>
        <p:txBody>
          <a:bodyPr anchorCtr="0" anchor="t" bIns="0" lIns="0" spcFirstLastPara="1" rIns="0" wrap="square" tIns="12050">
            <a:spAutoFit/>
          </a:bodyPr>
          <a:lstStyle/>
          <a:p>
            <a:pPr indent="0" lvl="0" marL="12700" marR="5080" rtl="0" algn="ctr">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Some of the prejudices with counter arguments have been listed below</a:t>
            </a:r>
            <a:endParaRPr b="0" i="0" sz="3300" u="none" cap="none" strike="noStrike">
              <a:solidFill>
                <a:srgbClr val="000000"/>
              </a:solidFill>
              <a:latin typeface="Calibri"/>
              <a:ea typeface="Calibri"/>
              <a:cs typeface="Calibri"/>
              <a:sym typeface="Calibri"/>
            </a:endParaRPr>
          </a:p>
        </p:txBody>
      </p:sp>
      <p:sp>
        <p:nvSpPr>
          <p:cNvPr id="108" name="Google Shape;108;p5"/>
          <p:cNvSpPr/>
          <p:nvPr/>
        </p:nvSpPr>
        <p:spPr>
          <a:xfrm>
            <a:off x="1325042" y="5045075"/>
            <a:ext cx="12621829" cy="5638800"/>
          </a:xfrm>
          <a:custGeom>
            <a:rect b="b" l="l" r="r" t="t"/>
            <a:pathLst>
              <a:path extrusionOk="0" h="4799330" w="12562840">
                <a:moveTo>
                  <a:pt x="12206968" y="4798712"/>
                </a:moveTo>
                <a:lnTo>
                  <a:pt x="355716" y="4798712"/>
                </a:lnTo>
                <a:lnTo>
                  <a:pt x="307448" y="4795465"/>
                </a:lnTo>
                <a:lnTo>
                  <a:pt x="261154" y="4786005"/>
                </a:lnTo>
                <a:lnTo>
                  <a:pt x="217256" y="4770758"/>
                </a:lnTo>
                <a:lnTo>
                  <a:pt x="176180" y="4750146"/>
                </a:lnTo>
                <a:lnTo>
                  <a:pt x="138349" y="4724593"/>
                </a:lnTo>
                <a:lnTo>
                  <a:pt x="104187" y="4694524"/>
                </a:lnTo>
                <a:lnTo>
                  <a:pt x="74118" y="4660362"/>
                </a:lnTo>
                <a:lnTo>
                  <a:pt x="48566" y="4622531"/>
                </a:lnTo>
                <a:lnTo>
                  <a:pt x="27954" y="4581455"/>
                </a:lnTo>
                <a:lnTo>
                  <a:pt x="12706" y="4537558"/>
                </a:lnTo>
                <a:lnTo>
                  <a:pt x="3247" y="4491263"/>
                </a:lnTo>
                <a:lnTo>
                  <a:pt x="0" y="4442995"/>
                </a:lnTo>
                <a:lnTo>
                  <a:pt x="0" y="355706"/>
                </a:lnTo>
                <a:lnTo>
                  <a:pt x="3247" y="307438"/>
                </a:lnTo>
                <a:lnTo>
                  <a:pt x="12706" y="261144"/>
                </a:lnTo>
                <a:lnTo>
                  <a:pt x="27954" y="217247"/>
                </a:lnTo>
                <a:lnTo>
                  <a:pt x="48566" y="176173"/>
                </a:lnTo>
                <a:lnTo>
                  <a:pt x="74118" y="138343"/>
                </a:lnTo>
                <a:lnTo>
                  <a:pt x="104187" y="104182"/>
                </a:lnTo>
                <a:lnTo>
                  <a:pt x="138349" y="74114"/>
                </a:lnTo>
                <a:lnTo>
                  <a:pt x="176180" y="48563"/>
                </a:lnTo>
                <a:lnTo>
                  <a:pt x="217256" y="27952"/>
                </a:lnTo>
                <a:lnTo>
                  <a:pt x="261154" y="12705"/>
                </a:lnTo>
                <a:lnTo>
                  <a:pt x="307448" y="3247"/>
                </a:lnTo>
                <a:lnTo>
                  <a:pt x="355716" y="0"/>
                </a:lnTo>
                <a:lnTo>
                  <a:pt x="12206968" y="0"/>
                </a:lnTo>
                <a:lnTo>
                  <a:pt x="12255236" y="3247"/>
                </a:lnTo>
                <a:lnTo>
                  <a:pt x="12301531" y="12705"/>
                </a:lnTo>
                <a:lnTo>
                  <a:pt x="12345428" y="27952"/>
                </a:lnTo>
                <a:lnTo>
                  <a:pt x="12386504" y="48563"/>
                </a:lnTo>
                <a:lnTo>
                  <a:pt x="12424335" y="74114"/>
                </a:lnTo>
                <a:lnTo>
                  <a:pt x="12458497" y="104182"/>
                </a:lnTo>
                <a:lnTo>
                  <a:pt x="12488566" y="138343"/>
                </a:lnTo>
                <a:lnTo>
                  <a:pt x="12514119" y="176173"/>
                </a:lnTo>
                <a:lnTo>
                  <a:pt x="12534731" y="217247"/>
                </a:lnTo>
                <a:lnTo>
                  <a:pt x="12549978" y="261144"/>
                </a:lnTo>
                <a:lnTo>
                  <a:pt x="12559438" y="307438"/>
                </a:lnTo>
                <a:lnTo>
                  <a:pt x="12562685" y="355706"/>
                </a:lnTo>
                <a:lnTo>
                  <a:pt x="12562685" y="4442995"/>
                </a:lnTo>
                <a:lnTo>
                  <a:pt x="12559438" y="4491263"/>
                </a:lnTo>
                <a:lnTo>
                  <a:pt x="12549978" y="4537558"/>
                </a:lnTo>
                <a:lnTo>
                  <a:pt x="12534731" y="4581455"/>
                </a:lnTo>
                <a:lnTo>
                  <a:pt x="12514119" y="4622531"/>
                </a:lnTo>
                <a:lnTo>
                  <a:pt x="12488566" y="4660362"/>
                </a:lnTo>
                <a:lnTo>
                  <a:pt x="12458497" y="4694524"/>
                </a:lnTo>
                <a:lnTo>
                  <a:pt x="12424335" y="4724593"/>
                </a:lnTo>
                <a:lnTo>
                  <a:pt x="12386504" y="4750146"/>
                </a:lnTo>
                <a:lnTo>
                  <a:pt x="12345428" y="4770758"/>
                </a:lnTo>
                <a:lnTo>
                  <a:pt x="12301531" y="4786005"/>
                </a:lnTo>
                <a:lnTo>
                  <a:pt x="12255236" y="4795465"/>
                </a:lnTo>
                <a:lnTo>
                  <a:pt x="12206968" y="4798712"/>
                </a:lnTo>
                <a:close/>
              </a:path>
            </a:pathLst>
          </a:custGeom>
          <a:noFill/>
          <a:ln cap="flat" cmpd="sng" w="209400">
            <a:solidFill>
              <a:srgbClr val="EEDFCA"/>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09" name="Google Shape;109;p5"/>
          <p:cNvPicPr preferRelativeResize="0"/>
          <p:nvPr/>
        </p:nvPicPr>
        <p:blipFill rotWithShape="1">
          <a:blip r:embed="rId5">
            <a:alphaModFix/>
          </a:blip>
          <a:srcRect b="0" l="0" r="0" t="0"/>
          <a:stretch/>
        </p:blipFill>
        <p:spPr>
          <a:xfrm>
            <a:off x="14700709" y="2763764"/>
            <a:ext cx="2875251" cy="72759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6"/>
          <p:cNvSpPr txBox="1"/>
          <p:nvPr/>
        </p:nvSpPr>
        <p:spPr>
          <a:xfrm>
            <a:off x="2610400" y="3213446"/>
            <a:ext cx="3883025" cy="1858010"/>
          </a:xfrm>
          <a:prstGeom prst="rect">
            <a:avLst/>
          </a:prstGeom>
          <a:noFill/>
          <a:ln>
            <a:noFill/>
          </a:ln>
        </p:spPr>
        <p:txBody>
          <a:bodyPr anchorCtr="0" anchor="t" bIns="0" lIns="0" spcFirstLastPara="1" rIns="0" wrap="square" tIns="12050">
            <a:spAutoFit/>
          </a:bodyPr>
          <a:lstStyle/>
          <a:p>
            <a:pPr indent="0" lvl="0" marL="12700" marR="99695" rtl="0" algn="just">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Human resources management has a very bad reputation: long working hours not compatible with social and</a:t>
            </a:r>
            <a:endParaRPr b="0" i="0" sz="1950" u="none" cap="none" strike="noStrike">
              <a:solidFill>
                <a:srgbClr val="000000"/>
              </a:solidFill>
              <a:latin typeface="Calibri"/>
              <a:ea typeface="Calibri"/>
              <a:cs typeface="Calibri"/>
              <a:sym typeface="Calibri"/>
            </a:endParaRPr>
          </a:p>
          <a:p>
            <a:pPr indent="0" lvl="0" marL="12700" marR="5080" rtl="0" algn="just">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family life, no free weekends and very few days oﬀ.</a:t>
            </a:r>
            <a:endParaRPr b="0" i="0" sz="1950" u="none" cap="none" strike="noStrike">
              <a:solidFill>
                <a:srgbClr val="000000"/>
              </a:solidFill>
              <a:latin typeface="Calibri"/>
              <a:ea typeface="Calibri"/>
              <a:cs typeface="Calibri"/>
              <a:sym typeface="Calibri"/>
            </a:endParaRPr>
          </a:p>
        </p:txBody>
      </p:sp>
      <p:sp>
        <p:nvSpPr>
          <p:cNvPr id="115" name="Google Shape;115;p6"/>
          <p:cNvSpPr txBox="1"/>
          <p:nvPr/>
        </p:nvSpPr>
        <p:spPr>
          <a:xfrm>
            <a:off x="9457102" y="3083272"/>
            <a:ext cx="8152130" cy="75819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Employees are required to work in the weekends, at nights, and when the other people are on holidays.</a:t>
            </a:r>
            <a:endParaRPr b="0" i="0" sz="1950" u="none" cap="none" strike="noStrike">
              <a:solidFill>
                <a:srgbClr val="000000"/>
              </a:solidFill>
              <a:latin typeface="Calibri"/>
              <a:ea typeface="Calibri"/>
              <a:cs typeface="Calibri"/>
              <a:sym typeface="Calibri"/>
            </a:endParaRPr>
          </a:p>
        </p:txBody>
      </p:sp>
      <p:sp>
        <p:nvSpPr>
          <p:cNvPr id="116" name="Google Shape;116;p6"/>
          <p:cNvSpPr txBox="1"/>
          <p:nvPr/>
        </p:nvSpPr>
        <p:spPr>
          <a:xfrm>
            <a:off x="9457102" y="4182714"/>
            <a:ext cx="8738235" cy="75819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However, as better explained in the following section, the counterpart to this sacriﬁce are worth the eﬀort.</a:t>
            </a:r>
            <a:endParaRPr b="0" i="0" sz="1950" u="none" cap="none" strike="noStrike">
              <a:solidFill>
                <a:srgbClr val="000000"/>
              </a:solidFill>
              <a:latin typeface="Calibri"/>
              <a:ea typeface="Calibri"/>
              <a:cs typeface="Calibri"/>
              <a:sym typeface="Calibri"/>
            </a:endParaRPr>
          </a:p>
        </p:txBody>
      </p:sp>
      <p:sp>
        <p:nvSpPr>
          <p:cNvPr id="117" name="Google Shape;117;p6"/>
          <p:cNvSpPr txBox="1"/>
          <p:nvPr/>
        </p:nvSpPr>
        <p:spPr>
          <a:xfrm>
            <a:off x="9457102" y="5282157"/>
            <a:ext cx="8636635" cy="3689985"/>
          </a:xfrm>
          <a:prstGeom prst="rect">
            <a:avLst/>
          </a:prstGeom>
          <a:noFill/>
          <a:ln>
            <a:noFill/>
          </a:ln>
        </p:spPr>
        <p:txBody>
          <a:bodyPr anchorCtr="0" anchor="t" bIns="0" lIns="0" spcFirstLastPara="1" rIns="0" wrap="square" tIns="12050">
            <a:spAutoFit/>
          </a:bodyPr>
          <a:lstStyle/>
          <a:p>
            <a:pPr indent="0" lvl="0" marL="12700" marR="4572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This is a very </a:t>
            </a:r>
            <a:r>
              <a:rPr b="1" i="0" lang="en-US" sz="1950" u="none" cap="none" strike="noStrike">
                <a:solidFill>
                  <a:srgbClr val="000000"/>
                </a:solidFill>
                <a:latin typeface="Calibri"/>
                <a:ea typeface="Calibri"/>
                <a:cs typeface="Calibri"/>
                <a:sym typeface="Calibri"/>
              </a:rPr>
              <a:t>stimulating sector</a:t>
            </a:r>
            <a:r>
              <a:rPr b="0" i="0" lang="en-US" sz="1950" u="none" cap="none" strike="noStrike">
                <a:solidFill>
                  <a:srgbClr val="000000"/>
                </a:solidFill>
                <a:latin typeface="Calibri"/>
                <a:ea typeface="Calibri"/>
                <a:cs typeface="Calibri"/>
                <a:sym typeface="Calibri"/>
              </a:rPr>
              <a:t>, where you can decide to work today in a restaurant or hotel in Rome and, six months later, in one in London or in New York. This is only possible in the hotel industry.</a:t>
            </a:r>
            <a:endParaRPr b="0" i="0" sz="195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Calibri"/>
              <a:ea typeface="Calibri"/>
              <a:cs typeface="Calibri"/>
              <a:sym typeface="Calibri"/>
            </a:endParaRPr>
          </a:p>
          <a:p>
            <a:pPr indent="0" lvl="0" marL="12700" marR="5080" rtl="0" algn="l">
              <a:lnSpc>
                <a:spcPct val="123300"/>
              </a:lnSpc>
              <a:spcBef>
                <a:spcPts val="0"/>
              </a:spcBef>
              <a:spcAft>
                <a:spcPts val="0"/>
              </a:spcAft>
              <a:buClr>
                <a:srgbClr val="000000"/>
              </a:buClr>
              <a:buSzPts val="1950"/>
              <a:buFont typeface="Arial"/>
              <a:buNone/>
            </a:pPr>
            <a:r>
              <a:rPr b="1" i="0" lang="en-US" sz="1950" u="none" cap="none" strike="noStrike">
                <a:solidFill>
                  <a:srgbClr val="000000"/>
                </a:solidFill>
                <a:latin typeface="Calibri"/>
                <a:ea typeface="Calibri"/>
                <a:cs typeface="Calibri"/>
                <a:sym typeface="Calibri"/>
              </a:rPr>
              <a:t>Managerial positions </a:t>
            </a:r>
            <a:r>
              <a:rPr b="0" i="0" lang="en-US" sz="1950" u="none" cap="none" strike="noStrike">
                <a:solidFill>
                  <a:srgbClr val="000000"/>
                </a:solidFill>
                <a:latin typeface="Calibri"/>
                <a:ea typeface="Calibri"/>
                <a:cs typeface="Calibri"/>
                <a:sym typeface="Calibri"/>
              </a:rPr>
              <a:t>in the biggest hotels and restaurants in the world are occupied by men and women who, in the past, have worked their way up through the ranks, working all kinds of hours and tasks.</a:t>
            </a:r>
            <a:endParaRPr b="0" i="0" sz="1950" u="none" cap="none" strike="noStrike">
              <a:solidFill>
                <a:srgbClr val="000000"/>
              </a:solidFill>
              <a:latin typeface="Calibri"/>
              <a:ea typeface="Calibri"/>
              <a:cs typeface="Calibri"/>
              <a:sym typeface="Calibri"/>
            </a:endParaRPr>
          </a:p>
          <a:p>
            <a:pPr indent="0" lvl="0" marL="0" marR="0" rtl="0" algn="l">
              <a:lnSpc>
                <a:spcPct val="100000"/>
              </a:lnSpc>
              <a:spcBef>
                <a:spcPts val="5"/>
              </a:spcBef>
              <a:spcAft>
                <a:spcPts val="0"/>
              </a:spcAft>
              <a:buClr>
                <a:srgbClr val="000000"/>
              </a:buClr>
              <a:buSzPts val="2000"/>
              <a:buFont typeface="Arial"/>
              <a:buNone/>
            </a:pPr>
            <a:r>
              <a:t/>
            </a:r>
            <a:endParaRPr b="0" i="0" sz="2000" u="none" cap="none" strike="noStrike">
              <a:solidFill>
                <a:srgbClr val="000000"/>
              </a:solidFill>
              <a:latin typeface="Calibri"/>
              <a:ea typeface="Calibri"/>
              <a:cs typeface="Calibri"/>
              <a:sym typeface="Calibri"/>
            </a:endParaRPr>
          </a:p>
          <a:p>
            <a:pPr indent="0" lvl="0" marL="12700" marR="13334"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And do not forget that </a:t>
            </a:r>
            <a:r>
              <a:rPr b="1" i="0" lang="en-US" sz="1950" u="none" cap="none" strike="noStrike">
                <a:solidFill>
                  <a:srgbClr val="000000"/>
                </a:solidFill>
                <a:latin typeface="Calibri"/>
                <a:ea typeface="Calibri"/>
                <a:cs typeface="Calibri"/>
                <a:sym typeface="Calibri"/>
              </a:rPr>
              <a:t>remuneration is generally higher </a:t>
            </a:r>
            <a:r>
              <a:rPr b="0" i="0" lang="en-US" sz="1950" u="none" cap="none" strike="noStrike">
                <a:solidFill>
                  <a:srgbClr val="000000"/>
                </a:solidFill>
                <a:latin typeface="Calibri"/>
                <a:ea typeface="Calibri"/>
                <a:cs typeface="Calibri"/>
                <a:sym typeface="Calibri"/>
              </a:rPr>
              <a:t>than in other sectors, this is an advantage, particularly to the younger ones who want to build their own family.</a:t>
            </a:r>
            <a:endParaRPr b="0" i="0" sz="1950" u="none" cap="none" strike="noStrike">
              <a:solidFill>
                <a:srgbClr val="000000"/>
              </a:solidFill>
              <a:latin typeface="Calibri"/>
              <a:ea typeface="Calibri"/>
              <a:cs typeface="Calibri"/>
              <a:sym typeface="Calibri"/>
            </a:endParaRPr>
          </a:p>
        </p:txBody>
      </p:sp>
      <p:sp>
        <p:nvSpPr>
          <p:cNvPr id="118" name="Google Shape;118;p6"/>
          <p:cNvSpPr txBox="1"/>
          <p:nvPr>
            <p:ph type="title"/>
          </p:nvPr>
        </p:nvSpPr>
        <p:spPr>
          <a:xfrm>
            <a:off x="2594074" y="1856439"/>
            <a:ext cx="3488690" cy="528319"/>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SzPts val="1400"/>
              <a:buNone/>
            </a:pPr>
            <a:r>
              <a:rPr lang="en-US"/>
              <a:t>Common Prejudice</a:t>
            </a:r>
            <a:endParaRPr/>
          </a:p>
        </p:txBody>
      </p:sp>
      <p:grpSp>
        <p:nvGrpSpPr>
          <p:cNvPr id="119" name="Google Shape;119;p6"/>
          <p:cNvGrpSpPr/>
          <p:nvPr/>
        </p:nvGrpSpPr>
        <p:grpSpPr>
          <a:xfrm>
            <a:off x="1126063" y="1535442"/>
            <a:ext cx="4167066" cy="9260106"/>
            <a:chOff x="1126063" y="1535442"/>
            <a:chExt cx="4167066" cy="9260106"/>
          </a:xfrm>
        </p:grpSpPr>
        <p:pic>
          <p:nvPicPr>
            <p:cNvPr id="120" name="Google Shape;120;p6"/>
            <p:cNvPicPr preferRelativeResize="0"/>
            <p:nvPr/>
          </p:nvPicPr>
          <p:blipFill rotWithShape="1">
            <a:blip r:embed="rId3">
              <a:alphaModFix/>
            </a:blip>
            <a:srcRect b="0" l="0" r="0" t="0"/>
            <a:stretch/>
          </p:blipFill>
          <p:spPr>
            <a:xfrm>
              <a:off x="1126063" y="1535442"/>
              <a:ext cx="1221941" cy="1235970"/>
            </a:xfrm>
            <a:prstGeom prst="rect">
              <a:avLst/>
            </a:prstGeom>
            <a:noFill/>
            <a:ln>
              <a:noFill/>
            </a:ln>
          </p:spPr>
        </p:pic>
        <p:sp>
          <p:nvSpPr>
            <p:cNvPr id="121" name="Google Shape;121;p6"/>
            <p:cNvSpPr/>
            <p:nvPr/>
          </p:nvSpPr>
          <p:spPr>
            <a:xfrm>
              <a:off x="1687563" y="3209208"/>
              <a:ext cx="73660" cy="2122170"/>
            </a:xfrm>
            <a:custGeom>
              <a:rect b="b" l="l" r="r" t="t"/>
              <a:pathLst>
                <a:path extrusionOk="0" h="2122170" w="73660">
                  <a:moveTo>
                    <a:pt x="36794" y="0"/>
                  </a:moveTo>
                  <a:lnTo>
                    <a:pt x="22471" y="2891"/>
                  </a:lnTo>
                  <a:lnTo>
                    <a:pt x="10775" y="10775"/>
                  </a:lnTo>
                  <a:lnTo>
                    <a:pt x="2891" y="22471"/>
                  </a:lnTo>
                  <a:lnTo>
                    <a:pt x="0" y="36794"/>
                  </a:lnTo>
                  <a:lnTo>
                    <a:pt x="0" y="2084878"/>
                  </a:lnTo>
                  <a:lnTo>
                    <a:pt x="2891" y="2099202"/>
                  </a:lnTo>
                  <a:lnTo>
                    <a:pt x="10775" y="2110897"/>
                  </a:lnTo>
                  <a:lnTo>
                    <a:pt x="22471" y="2118782"/>
                  </a:lnTo>
                  <a:lnTo>
                    <a:pt x="36794" y="2121673"/>
                  </a:lnTo>
                  <a:lnTo>
                    <a:pt x="51118" y="2118782"/>
                  </a:lnTo>
                  <a:lnTo>
                    <a:pt x="62813" y="2110897"/>
                  </a:lnTo>
                  <a:lnTo>
                    <a:pt x="70698" y="2099202"/>
                  </a:lnTo>
                  <a:lnTo>
                    <a:pt x="73589" y="208487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22" name="Google Shape;122;p6"/>
            <p:cNvPicPr preferRelativeResize="0"/>
            <p:nvPr/>
          </p:nvPicPr>
          <p:blipFill rotWithShape="1">
            <a:blip r:embed="rId4">
              <a:alphaModFix/>
            </a:blip>
            <a:srcRect b="0" l="0" r="0" t="0"/>
            <a:stretch/>
          </p:blipFill>
          <p:spPr>
            <a:xfrm>
              <a:off x="1504748" y="7076743"/>
              <a:ext cx="3788381" cy="3718805"/>
            </a:xfrm>
            <a:prstGeom prst="rect">
              <a:avLst/>
            </a:prstGeom>
            <a:noFill/>
            <a:ln>
              <a:noFill/>
            </a:ln>
          </p:spPr>
        </p:pic>
      </p:grpSp>
      <p:sp>
        <p:nvSpPr>
          <p:cNvPr id="123" name="Google Shape;123;p6"/>
          <p:cNvSpPr txBox="1"/>
          <p:nvPr/>
        </p:nvSpPr>
        <p:spPr>
          <a:xfrm>
            <a:off x="9448741" y="1856439"/>
            <a:ext cx="6394450" cy="528320"/>
          </a:xfrm>
          <a:prstGeom prst="rect">
            <a:avLst/>
          </a:prstGeom>
          <a:noFill/>
          <a:ln>
            <a:noFill/>
          </a:ln>
        </p:spPr>
        <p:txBody>
          <a:bodyPr anchorCtr="0" anchor="t" bIns="0" lIns="0" spcFirstLastPara="1" rIns="0" wrap="square" tIns="12050">
            <a:spAutoFit/>
          </a:bodyPr>
          <a:lstStyle/>
          <a:p>
            <a:pPr indent="0" lvl="0" marL="12700" marR="0" rtl="0" algn="l">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Counter argument</a:t>
            </a:r>
            <a:endParaRPr b="0" i="0" sz="3300" u="none" cap="none" strike="noStrike">
              <a:solidFill>
                <a:srgbClr val="000000"/>
              </a:solidFill>
              <a:latin typeface="Calibri"/>
              <a:ea typeface="Calibri"/>
              <a:cs typeface="Calibri"/>
              <a:sym typeface="Calibri"/>
            </a:endParaRPr>
          </a:p>
        </p:txBody>
      </p:sp>
      <p:sp>
        <p:nvSpPr>
          <p:cNvPr id="124" name="Google Shape;124;p6"/>
          <p:cNvSpPr/>
          <p:nvPr/>
        </p:nvSpPr>
        <p:spPr>
          <a:xfrm>
            <a:off x="8520156" y="3209207"/>
            <a:ext cx="73660" cy="2122170"/>
          </a:xfrm>
          <a:custGeom>
            <a:rect b="b" l="l" r="r" t="t"/>
            <a:pathLst>
              <a:path extrusionOk="0" h="2122170" w="73659">
                <a:moveTo>
                  <a:pt x="36794" y="0"/>
                </a:moveTo>
                <a:lnTo>
                  <a:pt x="22471" y="2891"/>
                </a:lnTo>
                <a:lnTo>
                  <a:pt x="10775" y="10775"/>
                </a:lnTo>
                <a:lnTo>
                  <a:pt x="2891" y="22471"/>
                </a:lnTo>
                <a:lnTo>
                  <a:pt x="0" y="36794"/>
                </a:lnTo>
                <a:lnTo>
                  <a:pt x="0" y="2084878"/>
                </a:lnTo>
                <a:lnTo>
                  <a:pt x="2891" y="2099202"/>
                </a:lnTo>
                <a:lnTo>
                  <a:pt x="10775" y="2110897"/>
                </a:lnTo>
                <a:lnTo>
                  <a:pt x="22471" y="2118782"/>
                </a:lnTo>
                <a:lnTo>
                  <a:pt x="36794" y="2121673"/>
                </a:lnTo>
                <a:lnTo>
                  <a:pt x="51118" y="2118782"/>
                </a:lnTo>
                <a:lnTo>
                  <a:pt x="62813" y="2110897"/>
                </a:lnTo>
                <a:lnTo>
                  <a:pt x="70698" y="2099202"/>
                </a:lnTo>
                <a:lnTo>
                  <a:pt x="73589" y="208487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125" name="Google Shape;125;p6"/>
          <p:cNvGrpSpPr/>
          <p:nvPr/>
        </p:nvGrpSpPr>
        <p:grpSpPr>
          <a:xfrm>
            <a:off x="16511601" y="721800"/>
            <a:ext cx="2590799" cy="535865"/>
            <a:chOff x="16511601" y="721800"/>
            <a:chExt cx="2590799" cy="535865"/>
          </a:xfrm>
        </p:grpSpPr>
        <p:pic>
          <p:nvPicPr>
            <p:cNvPr id="126" name="Google Shape;126;p6"/>
            <p:cNvPicPr preferRelativeResize="0"/>
            <p:nvPr/>
          </p:nvPicPr>
          <p:blipFill rotWithShape="1">
            <a:blip r:embed="rId5">
              <a:alphaModFix/>
            </a:blip>
            <a:srcRect b="0" l="0" r="0" t="0"/>
            <a:stretch/>
          </p:blipFill>
          <p:spPr>
            <a:xfrm>
              <a:off x="16511601" y="721800"/>
              <a:ext cx="1961351" cy="535865"/>
            </a:xfrm>
            <a:prstGeom prst="rect">
              <a:avLst/>
            </a:prstGeom>
            <a:noFill/>
            <a:ln>
              <a:noFill/>
            </a:ln>
          </p:spPr>
        </p:pic>
        <p:sp>
          <p:nvSpPr>
            <p:cNvPr id="127" name="Google Shape;127;p6"/>
            <p:cNvSpPr/>
            <p:nvPr/>
          </p:nvSpPr>
          <p:spPr>
            <a:xfrm>
              <a:off x="18473750"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28" name="Google Shape;128;p6"/>
          <p:cNvSpPr txBox="1"/>
          <p:nvPr/>
        </p:nvSpPr>
        <p:spPr>
          <a:xfrm flipH="1">
            <a:off x="6328833" y="1830347"/>
            <a:ext cx="613141"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4800" u="none" cap="none" strike="noStrike">
                <a:solidFill>
                  <a:srgbClr val="FF0000"/>
                </a:solidFill>
                <a:latin typeface="Arial"/>
                <a:ea typeface="Arial"/>
                <a:cs typeface="Arial"/>
                <a:sym typeface="Arial"/>
              </a:rPr>
              <a:t>X</a:t>
            </a:r>
            <a:endParaRPr b="1" i="0" sz="4800" u="none" cap="none" strike="noStrike">
              <a:solidFill>
                <a:srgbClr val="FF0000"/>
              </a:solidFill>
              <a:latin typeface="Arial"/>
              <a:ea typeface="Arial"/>
              <a:cs typeface="Arial"/>
              <a:sym typeface="Arial"/>
            </a:endParaRPr>
          </a:p>
        </p:txBody>
      </p:sp>
      <p:pic>
        <p:nvPicPr>
          <p:cNvPr id="129" name="Google Shape;129;p6"/>
          <p:cNvPicPr preferRelativeResize="0"/>
          <p:nvPr/>
        </p:nvPicPr>
        <p:blipFill rotWithShape="1">
          <a:blip r:embed="rId6">
            <a:alphaModFix/>
          </a:blip>
          <a:srcRect b="0" l="0" r="0" t="0"/>
          <a:stretch/>
        </p:blipFill>
        <p:spPr>
          <a:xfrm>
            <a:off x="13241805" y="1830348"/>
            <a:ext cx="735452" cy="782779"/>
          </a:xfrm>
          <a:prstGeom prst="rect">
            <a:avLst/>
          </a:prstGeom>
          <a:noFill/>
          <a:ln>
            <a:noFill/>
          </a:ln>
        </p:spPr>
      </p:pic>
      <p:pic>
        <p:nvPicPr>
          <p:cNvPr id="130" name="Google Shape;130;p6"/>
          <p:cNvPicPr preferRelativeResize="0"/>
          <p:nvPr/>
        </p:nvPicPr>
        <p:blipFill rotWithShape="1">
          <a:blip r:embed="rId7">
            <a:alphaModFix/>
          </a:blip>
          <a:srcRect b="0" l="0" r="0" t="0"/>
          <a:stretch/>
        </p:blipFill>
        <p:spPr>
          <a:xfrm>
            <a:off x="7873490" y="1302155"/>
            <a:ext cx="1359189" cy="135918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7"/>
          <p:cNvSpPr txBox="1"/>
          <p:nvPr/>
        </p:nvSpPr>
        <p:spPr>
          <a:xfrm>
            <a:off x="2610400" y="3083669"/>
            <a:ext cx="4184650" cy="2224405"/>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Many employers oﬀer on-call, casual, temporary, seasonal and part-time em- ployment and this is related to insecurity (no health insurance or vacation days).</a:t>
            </a:r>
            <a:endParaRPr b="0" i="0" sz="1950" u="none" cap="none" strike="noStrike">
              <a:solidFill>
                <a:srgbClr val="000000"/>
              </a:solidFill>
              <a:latin typeface="Calibri"/>
              <a:ea typeface="Calibri"/>
              <a:cs typeface="Calibri"/>
              <a:sym typeface="Calibri"/>
            </a:endParaRPr>
          </a:p>
          <a:p>
            <a:pPr indent="0" lvl="0" marL="12700" marR="438784"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Low wages and no extra pay at week ends</a:t>
            </a:r>
            <a:endParaRPr b="0" i="0" sz="1950" u="none" cap="none" strike="noStrike">
              <a:solidFill>
                <a:srgbClr val="000000"/>
              </a:solidFill>
              <a:latin typeface="Calibri"/>
              <a:ea typeface="Calibri"/>
              <a:cs typeface="Calibri"/>
              <a:sym typeface="Calibri"/>
            </a:endParaRPr>
          </a:p>
        </p:txBody>
      </p:sp>
      <p:sp>
        <p:nvSpPr>
          <p:cNvPr id="136" name="Google Shape;136;p7"/>
          <p:cNvSpPr txBox="1"/>
          <p:nvPr/>
        </p:nvSpPr>
        <p:spPr>
          <a:xfrm>
            <a:off x="9457102" y="3083167"/>
            <a:ext cx="8885555" cy="1491615"/>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Serious companies have wages imposed by national labour contracts and pay for extra hours. Seasonality is an intrinsic feature of the sector, and there are obviously peaks on the need of employees. In general, however, </a:t>
            </a:r>
            <a:r>
              <a:rPr b="1" i="0" lang="en-US" sz="1950" u="none" cap="none" strike="noStrike">
                <a:solidFill>
                  <a:srgbClr val="000000"/>
                </a:solidFill>
                <a:latin typeface="Calibri"/>
                <a:ea typeface="Calibri"/>
                <a:cs typeface="Calibri"/>
                <a:sym typeface="Calibri"/>
              </a:rPr>
              <a:t>seasonal employment is also regulated by law and employees’ rights are ensured</a:t>
            </a:r>
            <a:r>
              <a:rPr b="0" i="0" lang="en-US" sz="1950" u="none" cap="none" strike="noStrike">
                <a:solidFill>
                  <a:srgbClr val="000000"/>
                </a:solidFill>
                <a:latin typeface="Calibri"/>
                <a:ea typeface="Calibri"/>
                <a:cs typeface="Calibri"/>
                <a:sym typeface="Calibri"/>
              </a:rPr>
              <a:t>.</a:t>
            </a:r>
            <a:endParaRPr b="0" i="0" sz="1950" u="none" cap="none" strike="noStrike">
              <a:solidFill>
                <a:srgbClr val="000000"/>
              </a:solidFill>
              <a:latin typeface="Calibri"/>
              <a:ea typeface="Calibri"/>
              <a:cs typeface="Calibri"/>
              <a:sym typeface="Calibri"/>
            </a:endParaRPr>
          </a:p>
        </p:txBody>
      </p:sp>
      <p:sp>
        <p:nvSpPr>
          <p:cNvPr id="137" name="Google Shape;137;p7"/>
          <p:cNvSpPr txBox="1"/>
          <p:nvPr/>
        </p:nvSpPr>
        <p:spPr>
          <a:xfrm>
            <a:off x="9457102" y="4915404"/>
            <a:ext cx="8866505" cy="2938497"/>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The </a:t>
            </a:r>
            <a:r>
              <a:rPr b="1" i="0" lang="en-US" sz="1950" u="none" cap="none" strike="noStrike">
                <a:solidFill>
                  <a:srgbClr val="000000"/>
                </a:solidFill>
                <a:latin typeface="Calibri"/>
                <a:ea typeface="Calibri"/>
                <a:cs typeface="Calibri"/>
                <a:sym typeface="Calibri"/>
              </a:rPr>
              <a:t>employment contract </a:t>
            </a:r>
            <a:r>
              <a:rPr b="0" i="0" lang="en-US" sz="1950" u="none" cap="none" strike="noStrike">
                <a:solidFill>
                  <a:srgbClr val="000000"/>
                </a:solidFill>
                <a:latin typeface="Calibri"/>
                <a:ea typeface="Calibri"/>
                <a:cs typeface="Calibri"/>
                <a:sym typeface="Calibri"/>
              </a:rPr>
              <a:t>must be signed at the beginning of the employment. It </a:t>
            </a:r>
            <a:r>
              <a:rPr b="1" i="0" lang="en-US" sz="1950" u="none" cap="none" strike="noStrike">
                <a:solidFill>
                  <a:srgbClr val="000000"/>
                </a:solidFill>
                <a:latin typeface="Calibri"/>
                <a:ea typeface="Calibri"/>
                <a:cs typeface="Calibri"/>
                <a:sym typeface="Calibri"/>
              </a:rPr>
              <a:t>cannot provide for rules less favourable </a:t>
            </a:r>
            <a:r>
              <a:rPr b="0" i="0" lang="en-US" sz="1950" u="none" cap="none" strike="noStrike">
                <a:solidFill>
                  <a:srgbClr val="000000"/>
                </a:solidFill>
                <a:latin typeface="Calibri"/>
                <a:ea typeface="Calibri"/>
                <a:cs typeface="Calibri"/>
                <a:sym typeface="Calibri"/>
              </a:rPr>
              <a:t>to the employee than those provided for by the law. It speciﬁes the conditions of the relationship of dependence between the em- ployer and the employee. Non-compliance with the labour code is the responsibility of the competent judicial authorities.  All other provisions are a matter of tacit agreement between each of the parties. The employer therefore endeavours to propose measures to retain and recruit new employees. The head of the company is the guarantor of compliance with the internal rules he has set for each employee</a:t>
            </a:r>
            <a:endParaRPr b="0" i="0" sz="1950" u="none" cap="none" strike="noStrike">
              <a:solidFill>
                <a:srgbClr val="000000"/>
              </a:solidFill>
              <a:latin typeface="Calibri"/>
              <a:ea typeface="Calibri"/>
              <a:cs typeface="Calibri"/>
              <a:sym typeface="Calibri"/>
            </a:endParaRPr>
          </a:p>
        </p:txBody>
      </p:sp>
      <p:sp>
        <p:nvSpPr>
          <p:cNvPr id="138" name="Google Shape;138;p7"/>
          <p:cNvSpPr txBox="1"/>
          <p:nvPr/>
        </p:nvSpPr>
        <p:spPr>
          <a:xfrm>
            <a:off x="9442497" y="8220391"/>
            <a:ext cx="8881110" cy="75819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More and more companies oﬀer </a:t>
            </a:r>
            <a:r>
              <a:rPr b="1" i="0" lang="en-US" sz="1950" u="none" cap="none" strike="noStrike">
                <a:solidFill>
                  <a:srgbClr val="000000"/>
                </a:solidFill>
                <a:latin typeface="Calibri"/>
                <a:ea typeface="Calibri"/>
                <a:cs typeface="Calibri"/>
                <a:sym typeface="Calibri"/>
              </a:rPr>
              <a:t>concrete and regular bonuses</a:t>
            </a:r>
            <a:r>
              <a:rPr b="0" i="0" lang="en-US" sz="1950" u="none" cap="none" strike="noStrike">
                <a:solidFill>
                  <a:srgbClr val="000000"/>
                </a:solidFill>
                <a:latin typeface="Calibri"/>
                <a:ea typeface="Calibri"/>
                <a:cs typeface="Calibri"/>
                <a:sym typeface="Calibri"/>
              </a:rPr>
              <a:t>, not only higher wages, but also health beneﬁts, childcare services, ﬂexible shift, better work-life balance</a:t>
            </a:r>
            <a:endParaRPr b="0" i="0" sz="1950" u="none" cap="none" strike="noStrike">
              <a:solidFill>
                <a:srgbClr val="000000"/>
              </a:solidFill>
              <a:latin typeface="Calibri"/>
              <a:ea typeface="Calibri"/>
              <a:cs typeface="Calibri"/>
              <a:sym typeface="Calibri"/>
            </a:endParaRPr>
          </a:p>
        </p:txBody>
      </p:sp>
      <p:sp>
        <p:nvSpPr>
          <p:cNvPr id="139" name="Google Shape;139;p7"/>
          <p:cNvSpPr txBox="1"/>
          <p:nvPr>
            <p:ph type="title"/>
          </p:nvPr>
        </p:nvSpPr>
        <p:spPr>
          <a:xfrm>
            <a:off x="2594074" y="1856439"/>
            <a:ext cx="3488690" cy="528319"/>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SzPts val="1400"/>
              <a:buNone/>
            </a:pPr>
            <a:r>
              <a:rPr lang="en-US"/>
              <a:t>Common Prejudice</a:t>
            </a:r>
            <a:endParaRPr/>
          </a:p>
        </p:txBody>
      </p:sp>
      <p:grpSp>
        <p:nvGrpSpPr>
          <p:cNvPr id="140" name="Google Shape;140;p7"/>
          <p:cNvGrpSpPr/>
          <p:nvPr/>
        </p:nvGrpSpPr>
        <p:grpSpPr>
          <a:xfrm>
            <a:off x="1126063" y="1535442"/>
            <a:ext cx="4167066" cy="9260106"/>
            <a:chOff x="1126063" y="1535442"/>
            <a:chExt cx="4167066" cy="9260106"/>
          </a:xfrm>
        </p:grpSpPr>
        <p:pic>
          <p:nvPicPr>
            <p:cNvPr id="141" name="Google Shape;141;p7"/>
            <p:cNvPicPr preferRelativeResize="0"/>
            <p:nvPr/>
          </p:nvPicPr>
          <p:blipFill rotWithShape="1">
            <a:blip r:embed="rId3">
              <a:alphaModFix/>
            </a:blip>
            <a:srcRect b="0" l="0" r="0" t="0"/>
            <a:stretch/>
          </p:blipFill>
          <p:spPr>
            <a:xfrm>
              <a:off x="1126063" y="1535442"/>
              <a:ext cx="1221941" cy="1235970"/>
            </a:xfrm>
            <a:prstGeom prst="rect">
              <a:avLst/>
            </a:prstGeom>
            <a:noFill/>
            <a:ln>
              <a:noFill/>
            </a:ln>
          </p:spPr>
        </p:pic>
        <p:sp>
          <p:nvSpPr>
            <p:cNvPr id="142" name="Google Shape;142;p7"/>
            <p:cNvSpPr/>
            <p:nvPr/>
          </p:nvSpPr>
          <p:spPr>
            <a:xfrm>
              <a:off x="1687563" y="3209208"/>
              <a:ext cx="73660" cy="2122170"/>
            </a:xfrm>
            <a:custGeom>
              <a:rect b="b" l="l" r="r" t="t"/>
              <a:pathLst>
                <a:path extrusionOk="0" h="2122170" w="73660">
                  <a:moveTo>
                    <a:pt x="36794" y="0"/>
                  </a:moveTo>
                  <a:lnTo>
                    <a:pt x="22471" y="2891"/>
                  </a:lnTo>
                  <a:lnTo>
                    <a:pt x="10775" y="10775"/>
                  </a:lnTo>
                  <a:lnTo>
                    <a:pt x="2891" y="22471"/>
                  </a:lnTo>
                  <a:lnTo>
                    <a:pt x="0" y="36794"/>
                  </a:lnTo>
                  <a:lnTo>
                    <a:pt x="0" y="2084878"/>
                  </a:lnTo>
                  <a:lnTo>
                    <a:pt x="2891" y="2099202"/>
                  </a:lnTo>
                  <a:lnTo>
                    <a:pt x="10775" y="2110897"/>
                  </a:lnTo>
                  <a:lnTo>
                    <a:pt x="22471" y="2118782"/>
                  </a:lnTo>
                  <a:lnTo>
                    <a:pt x="36794" y="2121673"/>
                  </a:lnTo>
                  <a:lnTo>
                    <a:pt x="51118" y="2118782"/>
                  </a:lnTo>
                  <a:lnTo>
                    <a:pt x="62813" y="2110897"/>
                  </a:lnTo>
                  <a:lnTo>
                    <a:pt x="70698" y="2099202"/>
                  </a:lnTo>
                  <a:lnTo>
                    <a:pt x="73589" y="208487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43" name="Google Shape;143;p7"/>
            <p:cNvPicPr preferRelativeResize="0"/>
            <p:nvPr/>
          </p:nvPicPr>
          <p:blipFill rotWithShape="1">
            <a:blip r:embed="rId4">
              <a:alphaModFix/>
            </a:blip>
            <a:srcRect b="0" l="0" r="0" t="0"/>
            <a:stretch/>
          </p:blipFill>
          <p:spPr>
            <a:xfrm>
              <a:off x="1504748" y="7076743"/>
              <a:ext cx="3788381" cy="3718805"/>
            </a:xfrm>
            <a:prstGeom prst="rect">
              <a:avLst/>
            </a:prstGeom>
            <a:noFill/>
            <a:ln>
              <a:noFill/>
            </a:ln>
          </p:spPr>
        </p:pic>
      </p:grpSp>
      <p:sp>
        <p:nvSpPr>
          <p:cNvPr id="144" name="Google Shape;144;p7"/>
          <p:cNvSpPr txBox="1"/>
          <p:nvPr/>
        </p:nvSpPr>
        <p:spPr>
          <a:xfrm>
            <a:off x="9448741" y="1856439"/>
            <a:ext cx="6394450" cy="528320"/>
          </a:xfrm>
          <a:prstGeom prst="rect">
            <a:avLst/>
          </a:prstGeom>
          <a:noFill/>
          <a:ln>
            <a:noFill/>
          </a:ln>
        </p:spPr>
        <p:txBody>
          <a:bodyPr anchorCtr="0" anchor="t" bIns="0" lIns="0" spcFirstLastPara="1" rIns="0" wrap="square" tIns="12050">
            <a:spAutoFit/>
          </a:bodyPr>
          <a:lstStyle/>
          <a:p>
            <a:pPr indent="0" lvl="0" marL="12700" marR="0" rtl="0" algn="l">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Counter argument</a:t>
            </a:r>
            <a:endParaRPr b="0" i="0" sz="3300" u="none" cap="none" strike="noStrike">
              <a:solidFill>
                <a:srgbClr val="000000"/>
              </a:solidFill>
              <a:latin typeface="Calibri"/>
              <a:ea typeface="Calibri"/>
              <a:cs typeface="Calibri"/>
              <a:sym typeface="Calibri"/>
            </a:endParaRPr>
          </a:p>
        </p:txBody>
      </p:sp>
      <p:sp>
        <p:nvSpPr>
          <p:cNvPr id="145" name="Google Shape;145;p7"/>
          <p:cNvSpPr/>
          <p:nvPr/>
        </p:nvSpPr>
        <p:spPr>
          <a:xfrm>
            <a:off x="8520156" y="3209207"/>
            <a:ext cx="73660" cy="2122170"/>
          </a:xfrm>
          <a:custGeom>
            <a:rect b="b" l="l" r="r" t="t"/>
            <a:pathLst>
              <a:path extrusionOk="0" h="2122170" w="73659">
                <a:moveTo>
                  <a:pt x="36794" y="0"/>
                </a:moveTo>
                <a:lnTo>
                  <a:pt x="22471" y="2891"/>
                </a:lnTo>
                <a:lnTo>
                  <a:pt x="10775" y="10775"/>
                </a:lnTo>
                <a:lnTo>
                  <a:pt x="2891" y="22471"/>
                </a:lnTo>
                <a:lnTo>
                  <a:pt x="0" y="36794"/>
                </a:lnTo>
                <a:lnTo>
                  <a:pt x="0" y="2084878"/>
                </a:lnTo>
                <a:lnTo>
                  <a:pt x="2891" y="2099202"/>
                </a:lnTo>
                <a:lnTo>
                  <a:pt x="10775" y="2110897"/>
                </a:lnTo>
                <a:lnTo>
                  <a:pt x="22471" y="2118782"/>
                </a:lnTo>
                <a:lnTo>
                  <a:pt x="36794" y="2121673"/>
                </a:lnTo>
                <a:lnTo>
                  <a:pt x="51118" y="2118782"/>
                </a:lnTo>
                <a:lnTo>
                  <a:pt x="62813" y="2110897"/>
                </a:lnTo>
                <a:lnTo>
                  <a:pt x="70698" y="2099202"/>
                </a:lnTo>
                <a:lnTo>
                  <a:pt x="73589" y="208487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146" name="Google Shape;146;p7"/>
          <p:cNvGrpSpPr/>
          <p:nvPr/>
        </p:nvGrpSpPr>
        <p:grpSpPr>
          <a:xfrm>
            <a:off x="16511601" y="721800"/>
            <a:ext cx="2590799" cy="535865"/>
            <a:chOff x="16511601" y="721800"/>
            <a:chExt cx="2590799" cy="535865"/>
          </a:xfrm>
        </p:grpSpPr>
        <p:pic>
          <p:nvPicPr>
            <p:cNvPr id="147" name="Google Shape;147;p7"/>
            <p:cNvPicPr preferRelativeResize="0"/>
            <p:nvPr/>
          </p:nvPicPr>
          <p:blipFill rotWithShape="1">
            <a:blip r:embed="rId5">
              <a:alphaModFix/>
            </a:blip>
            <a:srcRect b="0" l="0" r="0" t="0"/>
            <a:stretch/>
          </p:blipFill>
          <p:spPr>
            <a:xfrm>
              <a:off x="16511601" y="721800"/>
              <a:ext cx="1961351" cy="535865"/>
            </a:xfrm>
            <a:prstGeom prst="rect">
              <a:avLst/>
            </a:prstGeom>
            <a:noFill/>
            <a:ln>
              <a:noFill/>
            </a:ln>
          </p:spPr>
        </p:pic>
        <p:sp>
          <p:nvSpPr>
            <p:cNvPr id="148" name="Google Shape;148;p7"/>
            <p:cNvSpPr/>
            <p:nvPr/>
          </p:nvSpPr>
          <p:spPr>
            <a:xfrm>
              <a:off x="18473750"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49" name="Google Shape;149;p7"/>
          <p:cNvSpPr txBox="1"/>
          <p:nvPr/>
        </p:nvSpPr>
        <p:spPr>
          <a:xfrm flipH="1">
            <a:off x="6328833" y="1830347"/>
            <a:ext cx="613141"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4800" u="none" cap="none" strike="noStrike">
                <a:solidFill>
                  <a:srgbClr val="FF0000"/>
                </a:solidFill>
                <a:latin typeface="Arial"/>
                <a:ea typeface="Arial"/>
                <a:cs typeface="Arial"/>
                <a:sym typeface="Arial"/>
              </a:rPr>
              <a:t>X</a:t>
            </a:r>
            <a:endParaRPr b="1" i="0" sz="4800" u="none" cap="none" strike="noStrike">
              <a:solidFill>
                <a:srgbClr val="FF0000"/>
              </a:solidFill>
              <a:latin typeface="Arial"/>
              <a:ea typeface="Arial"/>
              <a:cs typeface="Arial"/>
              <a:sym typeface="Arial"/>
            </a:endParaRPr>
          </a:p>
        </p:txBody>
      </p:sp>
      <p:pic>
        <p:nvPicPr>
          <p:cNvPr id="150" name="Google Shape;150;p7"/>
          <p:cNvPicPr preferRelativeResize="0"/>
          <p:nvPr/>
        </p:nvPicPr>
        <p:blipFill rotWithShape="1">
          <a:blip r:embed="rId6">
            <a:alphaModFix/>
          </a:blip>
          <a:srcRect b="0" l="0" r="0" t="0"/>
          <a:stretch/>
        </p:blipFill>
        <p:spPr>
          <a:xfrm>
            <a:off x="13241805" y="1830348"/>
            <a:ext cx="735452" cy="782779"/>
          </a:xfrm>
          <a:prstGeom prst="rect">
            <a:avLst/>
          </a:prstGeom>
          <a:noFill/>
          <a:ln>
            <a:noFill/>
          </a:ln>
        </p:spPr>
      </p:pic>
      <p:pic>
        <p:nvPicPr>
          <p:cNvPr id="151" name="Google Shape;151;p7"/>
          <p:cNvPicPr preferRelativeResize="0"/>
          <p:nvPr/>
        </p:nvPicPr>
        <p:blipFill rotWithShape="1">
          <a:blip r:embed="rId7">
            <a:alphaModFix/>
          </a:blip>
          <a:srcRect b="0" l="0" r="0" t="0"/>
          <a:stretch/>
        </p:blipFill>
        <p:spPr>
          <a:xfrm>
            <a:off x="7909936" y="1412223"/>
            <a:ext cx="1359189" cy="135918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8"/>
          <p:cNvSpPr txBox="1"/>
          <p:nvPr/>
        </p:nvSpPr>
        <p:spPr>
          <a:xfrm>
            <a:off x="2592784" y="3269062"/>
            <a:ext cx="3916679" cy="75819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A few companies still pay cash in hand to their employees</a:t>
            </a:r>
            <a:endParaRPr b="0" i="0" sz="1950" u="none" cap="none" strike="noStrike">
              <a:solidFill>
                <a:srgbClr val="000000"/>
              </a:solidFill>
              <a:latin typeface="Calibri"/>
              <a:ea typeface="Calibri"/>
              <a:cs typeface="Calibri"/>
              <a:sym typeface="Calibri"/>
            </a:endParaRPr>
          </a:p>
        </p:txBody>
      </p:sp>
      <p:sp>
        <p:nvSpPr>
          <p:cNvPr id="157" name="Google Shape;157;p8"/>
          <p:cNvSpPr txBox="1"/>
          <p:nvPr/>
        </p:nvSpPr>
        <p:spPr>
          <a:xfrm>
            <a:off x="9457102" y="3397796"/>
            <a:ext cx="8771890" cy="112522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1" i="0" lang="en-US" sz="1950" u="none" cap="none" strike="noStrike">
                <a:solidFill>
                  <a:srgbClr val="000000"/>
                </a:solidFill>
                <a:latin typeface="Calibri"/>
                <a:ea typeface="Calibri"/>
                <a:cs typeface="Calibri"/>
                <a:sym typeface="Calibri"/>
              </a:rPr>
              <a:t>Paying cash in hand is illegal </a:t>
            </a:r>
            <a:r>
              <a:rPr b="0" i="0" lang="en-US" sz="1950" u="none" cap="none" strike="noStrike">
                <a:solidFill>
                  <a:srgbClr val="000000"/>
                </a:solidFill>
                <a:latin typeface="Calibri"/>
                <a:ea typeface="Calibri"/>
                <a:cs typeface="Calibri"/>
                <a:sym typeface="Calibri"/>
              </a:rPr>
              <a:t>also in the hospitality sector! More and more companies try to avoid breaking the law and getting blacklisted. The only way to completely stop them is to bring more awareness to employees to refuse this option</a:t>
            </a:r>
            <a:endParaRPr b="0" i="0" sz="1950" u="none" cap="none" strike="noStrike">
              <a:solidFill>
                <a:srgbClr val="000000"/>
              </a:solidFill>
              <a:latin typeface="Calibri"/>
              <a:ea typeface="Calibri"/>
              <a:cs typeface="Calibri"/>
              <a:sym typeface="Calibri"/>
            </a:endParaRPr>
          </a:p>
        </p:txBody>
      </p:sp>
      <p:sp>
        <p:nvSpPr>
          <p:cNvPr id="158" name="Google Shape;158;p8"/>
          <p:cNvSpPr txBox="1"/>
          <p:nvPr/>
        </p:nvSpPr>
        <p:spPr>
          <a:xfrm>
            <a:off x="2610400" y="5307936"/>
            <a:ext cx="4076700" cy="1125220"/>
          </a:xfrm>
          <a:prstGeom prst="rect">
            <a:avLst/>
          </a:prstGeom>
          <a:noFill/>
          <a:ln>
            <a:noFill/>
          </a:ln>
        </p:spPr>
        <p:txBody>
          <a:bodyPr anchorCtr="0" anchor="t" bIns="0" lIns="0" spcFirstLastPara="1" rIns="0" wrap="square" tIns="12050">
            <a:spAutoFit/>
          </a:bodyPr>
          <a:lstStyle/>
          <a:p>
            <a:pPr indent="0" lvl="0" marL="12700" marR="5080" rtl="0" algn="just">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Employers mistreat their staﬀ and often ask them to perform tasks that are not included  in their job description.</a:t>
            </a:r>
            <a:endParaRPr b="0" i="0" sz="1950" u="none" cap="none" strike="noStrike">
              <a:solidFill>
                <a:srgbClr val="000000"/>
              </a:solidFill>
              <a:latin typeface="Calibri"/>
              <a:ea typeface="Calibri"/>
              <a:cs typeface="Calibri"/>
              <a:sym typeface="Calibri"/>
            </a:endParaRPr>
          </a:p>
        </p:txBody>
      </p:sp>
      <p:sp>
        <p:nvSpPr>
          <p:cNvPr id="159" name="Google Shape;159;p8"/>
          <p:cNvSpPr txBox="1"/>
          <p:nvPr/>
        </p:nvSpPr>
        <p:spPr>
          <a:xfrm>
            <a:off x="9456851" y="5307685"/>
            <a:ext cx="9258300" cy="4422775"/>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Modern companies are no more as they used to be, they focus on the </a:t>
            </a:r>
            <a:r>
              <a:rPr b="1" i="0" lang="en-US" sz="1950" u="none" cap="none" strike="noStrike">
                <a:solidFill>
                  <a:srgbClr val="000000"/>
                </a:solidFill>
                <a:latin typeface="Calibri"/>
                <a:ea typeface="Calibri"/>
                <a:cs typeface="Calibri"/>
                <a:sym typeface="Calibri"/>
              </a:rPr>
              <a:t>well-being of their employees </a:t>
            </a:r>
            <a:r>
              <a:rPr b="0" i="0" lang="en-US" sz="1950" u="none" cap="none" strike="noStrike">
                <a:solidFill>
                  <a:srgbClr val="000000"/>
                </a:solidFill>
                <a:latin typeface="Calibri"/>
                <a:ea typeface="Calibri"/>
                <a:cs typeface="Calibri"/>
                <a:sym typeface="Calibri"/>
              </a:rPr>
              <a:t>as a key resource in the work chain and they no longer consider them as a 'cost item'.</a:t>
            </a:r>
            <a:endParaRPr b="0" i="0" sz="1950" u="none" cap="none" strike="noStrike">
              <a:solidFill>
                <a:srgbClr val="000000"/>
              </a:solidFill>
              <a:latin typeface="Calibri"/>
              <a:ea typeface="Calibri"/>
              <a:cs typeface="Calibri"/>
              <a:sym typeface="Calibri"/>
            </a:endParaRPr>
          </a:p>
          <a:p>
            <a:pPr indent="0" lvl="0" marL="12700" marR="16002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In line with the CSR, more and more entrepreneurs invest in activities to </a:t>
            </a:r>
            <a:r>
              <a:rPr b="1" i="0" lang="en-US" sz="1950" u="none" cap="none" strike="noStrike">
                <a:solidFill>
                  <a:srgbClr val="000000"/>
                </a:solidFill>
                <a:latin typeface="Calibri"/>
                <a:ea typeface="Calibri"/>
                <a:cs typeface="Calibri"/>
                <a:sym typeface="Calibri"/>
              </a:rPr>
              <a:t>strengthen the team spirit</a:t>
            </a:r>
            <a:r>
              <a:rPr b="0" i="0" lang="en-US" sz="1950" u="none" cap="none" strike="noStrike">
                <a:solidFill>
                  <a:srgbClr val="000000"/>
                </a:solidFill>
                <a:latin typeface="Calibri"/>
                <a:ea typeface="Calibri"/>
                <a:cs typeface="Calibri"/>
                <a:sym typeface="Calibri"/>
              </a:rPr>
              <a:t>. For instance, meeting each other outside the company in a diﬀerent environ- ment brings out diﬀerent sides of people and creates diﬀerent kind of bonding between the people.</a:t>
            </a:r>
            <a:endParaRPr b="0" i="0" sz="1950" u="none" cap="none" strike="noStrike">
              <a:solidFill>
                <a:srgbClr val="000000"/>
              </a:solidFill>
              <a:latin typeface="Calibri"/>
              <a:ea typeface="Calibri"/>
              <a:cs typeface="Calibri"/>
              <a:sym typeface="Calibri"/>
            </a:endParaRPr>
          </a:p>
          <a:p>
            <a:pPr indent="0" lvl="0" marL="12700" marR="813435"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In today’s world employees are expected to be </a:t>
            </a:r>
            <a:r>
              <a:rPr b="1" i="0" lang="en-US" sz="1950" u="none" cap="none" strike="noStrike">
                <a:solidFill>
                  <a:srgbClr val="000000"/>
                </a:solidFill>
                <a:latin typeface="Calibri"/>
                <a:ea typeface="Calibri"/>
                <a:cs typeface="Calibri"/>
                <a:sym typeface="Calibri"/>
              </a:rPr>
              <a:t>multifunctional </a:t>
            </a:r>
            <a:r>
              <a:rPr b="0" i="0" lang="en-US" sz="1950" u="none" cap="none" strike="noStrike">
                <a:solidFill>
                  <a:srgbClr val="000000"/>
                </a:solidFill>
                <a:latin typeface="Calibri"/>
                <a:ea typeface="Calibri"/>
                <a:cs typeface="Calibri"/>
                <a:sym typeface="Calibri"/>
              </a:rPr>
              <a:t>and it could be one of the options also to </a:t>
            </a:r>
            <a:r>
              <a:rPr b="1" i="0" lang="en-US" sz="1950" u="none" cap="none" strike="noStrike">
                <a:solidFill>
                  <a:srgbClr val="000000"/>
                </a:solidFill>
                <a:latin typeface="Calibri"/>
                <a:ea typeface="Calibri"/>
                <a:cs typeface="Calibri"/>
                <a:sym typeface="Calibri"/>
              </a:rPr>
              <a:t>earn extra</a:t>
            </a:r>
            <a:r>
              <a:rPr b="0" i="0" lang="en-US" sz="1950" u="none" cap="none" strike="noStrike">
                <a:solidFill>
                  <a:srgbClr val="000000"/>
                </a:solidFill>
                <a:latin typeface="Calibri"/>
                <a:ea typeface="Calibri"/>
                <a:cs typeface="Calibri"/>
                <a:sym typeface="Calibri"/>
              </a:rPr>
              <a:t>. This can also happen in the hospitality sector.</a:t>
            </a:r>
            <a:endParaRPr b="0" i="0" sz="1950" u="none" cap="none" strike="noStrike">
              <a:solidFill>
                <a:srgbClr val="000000"/>
              </a:solidFill>
              <a:latin typeface="Calibri"/>
              <a:ea typeface="Calibri"/>
              <a:cs typeface="Calibri"/>
              <a:sym typeface="Calibri"/>
            </a:endParaRPr>
          </a:p>
          <a:p>
            <a:pPr indent="0" lvl="0" marL="12700" marR="30480" rtl="0" algn="just">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The </a:t>
            </a:r>
            <a:r>
              <a:rPr b="1" i="0" lang="en-US" sz="1950" u="none" cap="none" strike="noStrike">
                <a:solidFill>
                  <a:srgbClr val="000000"/>
                </a:solidFill>
                <a:latin typeface="Calibri"/>
                <a:ea typeface="Calibri"/>
                <a:cs typeface="Calibri"/>
                <a:sym typeface="Calibri"/>
              </a:rPr>
              <a:t>variety of tasks </a:t>
            </a:r>
            <a:r>
              <a:rPr b="0" i="0" lang="en-US" sz="1950" u="none" cap="none" strike="noStrike">
                <a:solidFill>
                  <a:srgbClr val="000000"/>
                </a:solidFill>
                <a:latin typeface="Calibri"/>
                <a:ea typeface="Calibri"/>
                <a:cs typeface="Calibri"/>
                <a:sym typeface="Calibri"/>
              </a:rPr>
              <a:t>to be performed can be an asset for some people who do not appreci- ate a routine and repetitive job. The versatility of the employee can also be a possibility to </a:t>
            </a:r>
            <a:r>
              <a:rPr b="1" i="0" lang="en-US" sz="1950" u="none" cap="none" strike="noStrike">
                <a:solidFill>
                  <a:srgbClr val="000000"/>
                </a:solidFill>
                <a:latin typeface="Calibri"/>
                <a:ea typeface="Calibri"/>
                <a:cs typeface="Calibri"/>
                <a:sym typeface="Calibri"/>
              </a:rPr>
              <a:t>increase the professional value and contribute to a better remuneration</a:t>
            </a:r>
            <a:endParaRPr b="0" i="0" sz="1950" u="none" cap="none" strike="noStrike">
              <a:solidFill>
                <a:srgbClr val="000000"/>
              </a:solidFill>
              <a:latin typeface="Calibri"/>
              <a:ea typeface="Calibri"/>
              <a:cs typeface="Calibri"/>
              <a:sym typeface="Calibri"/>
            </a:endParaRPr>
          </a:p>
        </p:txBody>
      </p:sp>
      <p:sp>
        <p:nvSpPr>
          <p:cNvPr id="160" name="Google Shape;160;p8"/>
          <p:cNvSpPr txBox="1"/>
          <p:nvPr>
            <p:ph type="title"/>
          </p:nvPr>
        </p:nvSpPr>
        <p:spPr>
          <a:xfrm>
            <a:off x="2594074" y="1856439"/>
            <a:ext cx="3488690" cy="528319"/>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SzPts val="1400"/>
              <a:buNone/>
            </a:pPr>
            <a:r>
              <a:rPr lang="en-US"/>
              <a:t>Common Prejudice</a:t>
            </a:r>
            <a:endParaRPr/>
          </a:p>
        </p:txBody>
      </p:sp>
      <p:grpSp>
        <p:nvGrpSpPr>
          <p:cNvPr id="161" name="Google Shape;161;p8"/>
          <p:cNvGrpSpPr/>
          <p:nvPr/>
        </p:nvGrpSpPr>
        <p:grpSpPr>
          <a:xfrm>
            <a:off x="1126063" y="1535442"/>
            <a:ext cx="4167066" cy="9260106"/>
            <a:chOff x="1126063" y="1535442"/>
            <a:chExt cx="4167066" cy="9260106"/>
          </a:xfrm>
        </p:grpSpPr>
        <p:pic>
          <p:nvPicPr>
            <p:cNvPr id="162" name="Google Shape;162;p8"/>
            <p:cNvPicPr preferRelativeResize="0"/>
            <p:nvPr/>
          </p:nvPicPr>
          <p:blipFill rotWithShape="1">
            <a:blip r:embed="rId3">
              <a:alphaModFix/>
            </a:blip>
            <a:srcRect b="0" l="0" r="0" t="0"/>
            <a:stretch/>
          </p:blipFill>
          <p:spPr>
            <a:xfrm>
              <a:off x="1126063" y="1535442"/>
              <a:ext cx="1221941" cy="1235970"/>
            </a:xfrm>
            <a:prstGeom prst="rect">
              <a:avLst/>
            </a:prstGeom>
            <a:noFill/>
            <a:ln>
              <a:noFill/>
            </a:ln>
          </p:spPr>
        </p:pic>
        <p:sp>
          <p:nvSpPr>
            <p:cNvPr id="163" name="Google Shape;163;p8"/>
            <p:cNvSpPr/>
            <p:nvPr/>
          </p:nvSpPr>
          <p:spPr>
            <a:xfrm>
              <a:off x="1687550" y="3219684"/>
              <a:ext cx="73660" cy="3352165"/>
            </a:xfrm>
            <a:custGeom>
              <a:rect b="b" l="l" r="r" t="t"/>
              <a:pathLst>
                <a:path extrusionOk="0" h="3352165" w="73660">
                  <a:moveTo>
                    <a:pt x="73596" y="2104872"/>
                  </a:moveTo>
                  <a:lnTo>
                    <a:pt x="70700" y="2090547"/>
                  </a:lnTo>
                  <a:lnTo>
                    <a:pt x="62814" y="2078850"/>
                  </a:lnTo>
                  <a:lnTo>
                    <a:pt x="51130" y="2070963"/>
                  </a:lnTo>
                  <a:lnTo>
                    <a:pt x="36804" y="2068080"/>
                  </a:lnTo>
                  <a:lnTo>
                    <a:pt x="22479" y="2070963"/>
                  </a:lnTo>
                  <a:lnTo>
                    <a:pt x="10782" y="2078850"/>
                  </a:lnTo>
                  <a:lnTo>
                    <a:pt x="2895" y="2090547"/>
                  </a:lnTo>
                  <a:lnTo>
                    <a:pt x="0" y="2104872"/>
                  </a:lnTo>
                  <a:lnTo>
                    <a:pt x="0" y="3315284"/>
                  </a:lnTo>
                  <a:lnTo>
                    <a:pt x="2895" y="3329609"/>
                  </a:lnTo>
                  <a:lnTo>
                    <a:pt x="10782" y="3341306"/>
                  </a:lnTo>
                  <a:lnTo>
                    <a:pt x="22479" y="3349180"/>
                  </a:lnTo>
                  <a:lnTo>
                    <a:pt x="36804" y="3352076"/>
                  </a:lnTo>
                  <a:lnTo>
                    <a:pt x="51130" y="3349180"/>
                  </a:lnTo>
                  <a:lnTo>
                    <a:pt x="62814" y="3341306"/>
                  </a:lnTo>
                  <a:lnTo>
                    <a:pt x="70700" y="3329609"/>
                  </a:lnTo>
                  <a:lnTo>
                    <a:pt x="73596" y="3315284"/>
                  </a:lnTo>
                  <a:lnTo>
                    <a:pt x="73596" y="2104872"/>
                  </a:lnTo>
                  <a:close/>
                </a:path>
                <a:path extrusionOk="0" h="3352165" w="73660">
                  <a:moveTo>
                    <a:pt x="73596" y="36791"/>
                  </a:moveTo>
                  <a:lnTo>
                    <a:pt x="70700" y="22466"/>
                  </a:lnTo>
                  <a:lnTo>
                    <a:pt x="62814" y="10782"/>
                  </a:lnTo>
                  <a:lnTo>
                    <a:pt x="51130" y="2895"/>
                  </a:lnTo>
                  <a:lnTo>
                    <a:pt x="36804" y="0"/>
                  </a:lnTo>
                  <a:lnTo>
                    <a:pt x="22479" y="2895"/>
                  </a:lnTo>
                  <a:lnTo>
                    <a:pt x="10782" y="10782"/>
                  </a:lnTo>
                  <a:lnTo>
                    <a:pt x="2895" y="22466"/>
                  </a:lnTo>
                  <a:lnTo>
                    <a:pt x="0" y="36791"/>
                  </a:lnTo>
                  <a:lnTo>
                    <a:pt x="0" y="1247203"/>
                  </a:lnTo>
                  <a:lnTo>
                    <a:pt x="2895" y="1261529"/>
                  </a:lnTo>
                  <a:lnTo>
                    <a:pt x="10782" y="1273225"/>
                  </a:lnTo>
                  <a:lnTo>
                    <a:pt x="22479" y="1281112"/>
                  </a:lnTo>
                  <a:lnTo>
                    <a:pt x="36804" y="1284008"/>
                  </a:lnTo>
                  <a:lnTo>
                    <a:pt x="51130" y="1281112"/>
                  </a:lnTo>
                  <a:lnTo>
                    <a:pt x="62814" y="1273225"/>
                  </a:lnTo>
                  <a:lnTo>
                    <a:pt x="70700" y="1261529"/>
                  </a:lnTo>
                  <a:lnTo>
                    <a:pt x="73596" y="1247203"/>
                  </a:lnTo>
                  <a:lnTo>
                    <a:pt x="73596" y="36791"/>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64" name="Google Shape;164;p8"/>
            <p:cNvPicPr preferRelativeResize="0"/>
            <p:nvPr/>
          </p:nvPicPr>
          <p:blipFill rotWithShape="1">
            <a:blip r:embed="rId4">
              <a:alphaModFix/>
            </a:blip>
            <a:srcRect b="0" l="0" r="0" t="0"/>
            <a:stretch/>
          </p:blipFill>
          <p:spPr>
            <a:xfrm>
              <a:off x="1504748" y="7076743"/>
              <a:ext cx="3788381" cy="3718805"/>
            </a:xfrm>
            <a:prstGeom prst="rect">
              <a:avLst/>
            </a:prstGeom>
            <a:noFill/>
            <a:ln>
              <a:noFill/>
            </a:ln>
          </p:spPr>
        </p:pic>
      </p:grpSp>
      <p:sp>
        <p:nvSpPr>
          <p:cNvPr id="165" name="Google Shape;165;p8"/>
          <p:cNvSpPr txBox="1"/>
          <p:nvPr/>
        </p:nvSpPr>
        <p:spPr>
          <a:xfrm>
            <a:off x="9448741" y="1856439"/>
            <a:ext cx="6394450" cy="528320"/>
          </a:xfrm>
          <a:prstGeom prst="rect">
            <a:avLst/>
          </a:prstGeom>
          <a:noFill/>
          <a:ln>
            <a:noFill/>
          </a:ln>
        </p:spPr>
        <p:txBody>
          <a:bodyPr anchorCtr="0" anchor="t" bIns="0" lIns="0" spcFirstLastPara="1" rIns="0" wrap="square" tIns="12050">
            <a:spAutoFit/>
          </a:bodyPr>
          <a:lstStyle/>
          <a:p>
            <a:pPr indent="0" lvl="0" marL="12700" marR="0" rtl="0" algn="l">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Counter argument</a:t>
            </a:r>
            <a:endParaRPr b="0" i="0" sz="3300" u="none" cap="none" strike="noStrike">
              <a:solidFill>
                <a:srgbClr val="000000"/>
              </a:solidFill>
              <a:latin typeface="Calibri"/>
              <a:ea typeface="Calibri"/>
              <a:cs typeface="Calibri"/>
              <a:sym typeface="Calibri"/>
            </a:endParaRPr>
          </a:p>
        </p:txBody>
      </p:sp>
      <p:sp>
        <p:nvSpPr>
          <p:cNvPr id="166" name="Google Shape;166;p8"/>
          <p:cNvSpPr/>
          <p:nvPr/>
        </p:nvSpPr>
        <p:spPr>
          <a:xfrm>
            <a:off x="8551868" y="3219678"/>
            <a:ext cx="73660" cy="1284605"/>
          </a:xfrm>
          <a:custGeom>
            <a:rect b="b" l="l" r="r" t="t"/>
            <a:pathLst>
              <a:path extrusionOk="0" h="1284604" w="73659">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7" name="Google Shape;167;p8"/>
          <p:cNvSpPr/>
          <p:nvPr/>
        </p:nvSpPr>
        <p:spPr>
          <a:xfrm>
            <a:off x="8551868" y="5287753"/>
            <a:ext cx="73660" cy="1284605"/>
          </a:xfrm>
          <a:custGeom>
            <a:rect b="b" l="l" r="r" t="t"/>
            <a:pathLst>
              <a:path extrusionOk="0" h="1284604" w="73659">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168" name="Google Shape;168;p8"/>
          <p:cNvGrpSpPr/>
          <p:nvPr/>
        </p:nvGrpSpPr>
        <p:grpSpPr>
          <a:xfrm>
            <a:off x="16511601" y="721800"/>
            <a:ext cx="2590799" cy="535865"/>
            <a:chOff x="16511601" y="721800"/>
            <a:chExt cx="2590799" cy="535865"/>
          </a:xfrm>
        </p:grpSpPr>
        <p:pic>
          <p:nvPicPr>
            <p:cNvPr id="169" name="Google Shape;169;p8"/>
            <p:cNvPicPr preferRelativeResize="0"/>
            <p:nvPr/>
          </p:nvPicPr>
          <p:blipFill rotWithShape="1">
            <a:blip r:embed="rId5">
              <a:alphaModFix/>
            </a:blip>
            <a:srcRect b="0" l="0" r="0" t="0"/>
            <a:stretch/>
          </p:blipFill>
          <p:spPr>
            <a:xfrm>
              <a:off x="16511601" y="721800"/>
              <a:ext cx="1961351" cy="535865"/>
            </a:xfrm>
            <a:prstGeom prst="rect">
              <a:avLst/>
            </a:prstGeom>
            <a:noFill/>
            <a:ln>
              <a:noFill/>
            </a:ln>
          </p:spPr>
        </p:pic>
        <p:sp>
          <p:nvSpPr>
            <p:cNvPr id="170" name="Google Shape;170;p8"/>
            <p:cNvSpPr/>
            <p:nvPr/>
          </p:nvSpPr>
          <p:spPr>
            <a:xfrm>
              <a:off x="18473750"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71" name="Google Shape;171;p8"/>
          <p:cNvSpPr txBox="1"/>
          <p:nvPr/>
        </p:nvSpPr>
        <p:spPr>
          <a:xfrm flipH="1">
            <a:off x="6328833" y="1830347"/>
            <a:ext cx="613141"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4800" u="none" cap="none" strike="noStrike">
                <a:solidFill>
                  <a:srgbClr val="FF0000"/>
                </a:solidFill>
                <a:latin typeface="Arial"/>
                <a:ea typeface="Arial"/>
                <a:cs typeface="Arial"/>
                <a:sym typeface="Arial"/>
              </a:rPr>
              <a:t>X</a:t>
            </a:r>
            <a:endParaRPr b="1" i="0" sz="4800" u="none" cap="none" strike="noStrike">
              <a:solidFill>
                <a:srgbClr val="FF0000"/>
              </a:solidFill>
              <a:latin typeface="Arial"/>
              <a:ea typeface="Arial"/>
              <a:cs typeface="Arial"/>
              <a:sym typeface="Arial"/>
            </a:endParaRPr>
          </a:p>
        </p:txBody>
      </p:sp>
      <p:pic>
        <p:nvPicPr>
          <p:cNvPr id="172" name="Google Shape;172;p8"/>
          <p:cNvPicPr preferRelativeResize="0"/>
          <p:nvPr/>
        </p:nvPicPr>
        <p:blipFill rotWithShape="1">
          <a:blip r:embed="rId6">
            <a:alphaModFix/>
          </a:blip>
          <a:srcRect b="0" l="0" r="0" t="0"/>
          <a:stretch/>
        </p:blipFill>
        <p:spPr>
          <a:xfrm>
            <a:off x="13241805" y="1830348"/>
            <a:ext cx="735452" cy="782779"/>
          </a:xfrm>
          <a:prstGeom prst="rect">
            <a:avLst/>
          </a:prstGeom>
          <a:noFill/>
          <a:ln>
            <a:noFill/>
          </a:ln>
        </p:spPr>
      </p:pic>
      <p:pic>
        <p:nvPicPr>
          <p:cNvPr id="173" name="Google Shape;173;p8"/>
          <p:cNvPicPr preferRelativeResize="0"/>
          <p:nvPr/>
        </p:nvPicPr>
        <p:blipFill rotWithShape="1">
          <a:blip r:embed="rId7">
            <a:alphaModFix/>
          </a:blip>
          <a:srcRect b="0" l="0" r="0" t="0"/>
          <a:stretch/>
        </p:blipFill>
        <p:spPr>
          <a:xfrm>
            <a:off x="7945933" y="1302155"/>
            <a:ext cx="1359189" cy="135918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9"/>
          <p:cNvSpPr txBox="1"/>
          <p:nvPr/>
        </p:nvSpPr>
        <p:spPr>
          <a:xfrm>
            <a:off x="2610400" y="3397796"/>
            <a:ext cx="3683635" cy="75819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Military discipline particularly in the kitchen.</a:t>
            </a:r>
            <a:endParaRPr b="0" i="0" sz="1950" u="none" cap="none" strike="noStrike">
              <a:solidFill>
                <a:srgbClr val="000000"/>
              </a:solidFill>
              <a:latin typeface="Calibri"/>
              <a:ea typeface="Calibri"/>
              <a:cs typeface="Calibri"/>
              <a:sym typeface="Calibri"/>
            </a:endParaRPr>
          </a:p>
        </p:txBody>
      </p:sp>
      <p:sp>
        <p:nvSpPr>
          <p:cNvPr id="179" name="Google Shape;179;p9"/>
          <p:cNvSpPr txBox="1"/>
          <p:nvPr/>
        </p:nvSpPr>
        <p:spPr>
          <a:xfrm>
            <a:off x="9457102" y="3083669"/>
            <a:ext cx="8572500" cy="1491615"/>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The kitchen environment has changed signiﬁcantly: most of the old and bad-tem- pered chefs have retired and have been replaced by </a:t>
            </a:r>
            <a:r>
              <a:rPr b="1" i="0" lang="en-US" sz="1950" u="none" cap="none" strike="noStrike">
                <a:solidFill>
                  <a:srgbClr val="000000"/>
                </a:solidFill>
                <a:latin typeface="Calibri"/>
                <a:ea typeface="Calibri"/>
                <a:cs typeface="Calibri"/>
                <a:sym typeface="Calibri"/>
              </a:rPr>
              <a:t>capable, modern and visionary cooks</a:t>
            </a:r>
            <a:r>
              <a:rPr b="0" i="0" lang="en-US" sz="1950" u="none" cap="none" strike="noStrike">
                <a:solidFill>
                  <a:srgbClr val="000000"/>
                </a:solidFill>
                <a:latin typeface="Calibri"/>
                <a:ea typeface="Calibri"/>
                <a:cs typeface="Calibri"/>
                <a:sym typeface="Calibri"/>
              </a:rPr>
              <a:t>; clearly in the kitchen it is essential to respect the rules, order and tasks... just like in a factory or in any other type of work</a:t>
            </a:r>
            <a:endParaRPr b="0" i="0" sz="1950" u="none" cap="none" strike="noStrike">
              <a:solidFill>
                <a:srgbClr val="000000"/>
              </a:solidFill>
              <a:latin typeface="Calibri"/>
              <a:ea typeface="Calibri"/>
              <a:cs typeface="Calibri"/>
              <a:sym typeface="Calibri"/>
            </a:endParaRPr>
          </a:p>
        </p:txBody>
      </p:sp>
      <p:sp>
        <p:nvSpPr>
          <p:cNvPr id="180" name="Google Shape;180;p9"/>
          <p:cNvSpPr txBox="1"/>
          <p:nvPr/>
        </p:nvSpPr>
        <p:spPr>
          <a:xfrm>
            <a:off x="2610400" y="5307936"/>
            <a:ext cx="4349750" cy="724044"/>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Sometime, employees are not respected by bad tempered guests</a:t>
            </a:r>
            <a:endParaRPr b="0" i="0" sz="1950" u="none" cap="none" strike="noStrike">
              <a:solidFill>
                <a:srgbClr val="000000"/>
              </a:solidFill>
              <a:latin typeface="Calibri"/>
              <a:ea typeface="Calibri"/>
              <a:cs typeface="Calibri"/>
              <a:sym typeface="Calibri"/>
            </a:endParaRPr>
          </a:p>
        </p:txBody>
      </p:sp>
      <p:sp>
        <p:nvSpPr>
          <p:cNvPr id="181" name="Google Shape;181;p9"/>
          <p:cNvSpPr txBox="1"/>
          <p:nvPr/>
        </p:nvSpPr>
        <p:spPr>
          <a:xfrm>
            <a:off x="9457102" y="5307685"/>
            <a:ext cx="8778240" cy="185801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Jobs in contact with the public allow you to meet a multitude of people. We work with people and it can happen that we are confronted with the less pleasant side of human nature: an unsympathetic, disrespectful customer... </a:t>
            </a:r>
            <a:r>
              <a:rPr b="1" i="0" lang="en-US" sz="1950" u="none" cap="none" strike="noStrike">
                <a:solidFill>
                  <a:srgbClr val="000000"/>
                </a:solidFill>
                <a:latin typeface="Calibri"/>
                <a:ea typeface="Calibri"/>
                <a:cs typeface="Calibri"/>
                <a:sym typeface="Calibri"/>
              </a:rPr>
              <a:t>Patience </a:t>
            </a:r>
            <a:r>
              <a:rPr b="0" i="0" lang="en-US" sz="1950" u="none" cap="none" strike="noStrike">
                <a:solidFill>
                  <a:srgbClr val="000000"/>
                </a:solidFill>
                <a:latin typeface="Calibri"/>
                <a:ea typeface="Calibri"/>
                <a:cs typeface="Calibri"/>
                <a:sym typeface="Calibri"/>
              </a:rPr>
              <a:t>and </a:t>
            </a:r>
            <a:r>
              <a:rPr b="1" i="0" lang="en-US" sz="1950" u="none" cap="none" strike="noStrike">
                <a:solidFill>
                  <a:srgbClr val="000000"/>
                </a:solidFill>
                <a:latin typeface="Calibri"/>
                <a:ea typeface="Calibri"/>
                <a:cs typeface="Calibri"/>
                <a:sym typeface="Calibri"/>
              </a:rPr>
              <a:t>empathy </a:t>
            </a:r>
            <a:r>
              <a:rPr b="0" i="0" lang="en-US" sz="1950" u="none" cap="none" strike="noStrike">
                <a:solidFill>
                  <a:srgbClr val="000000"/>
                </a:solidFill>
                <a:latin typeface="Calibri"/>
                <a:ea typeface="Calibri"/>
                <a:cs typeface="Calibri"/>
                <a:sym typeface="Calibri"/>
              </a:rPr>
              <a:t>are therefore professional qualities that you would certainly not imagine here, but they enable us to manage these sometimes diﬃcult situations.</a:t>
            </a:r>
            <a:endParaRPr b="0" i="0" sz="1950" u="none" cap="none" strike="noStrike">
              <a:solidFill>
                <a:srgbClr val="000000"/>
              </a:solidFill>
              <a:latin typeface="Calibri"/>
              <a:ea typeface="Calibri"/>
              <a:cs typeface="Calibri"/>
              <a:sym typeface="Calibri"/>
            </a:endParaRPr>
          </a:p>
        </p:txBody>
      </p:sp>
      <p:sp>
        <p:nvSpPr>
          <p:cNvPr id="182" name="Google Shape;182;p9"/>
          <p:cNvSpPr txBox="1"/>
          <p:nvPr/>
        </p:nvSpPr>
        <p:spPr>
          <a:xfrm>
            <a:off x="9457102" y="7506320"/>
            <a:ext cx="8659495" cy="1857560"/>
          </a:xfrm>
          <a:prstGeom prst="rect">
            <a:avLst/>
          </a:prstGeom>
          <a:noFill/>
          <a:ln>
            <a:noFill/>
          </a:ln>
        </p:spPr>
        <p:txBody>
          <a:bodyPr anchorCtr="0" anchor="t" bIns="0" lIns="0" spcFirstLastPara="1" rIns="0" wrap="square" tIns="12050">
            <a:spAutoFit/>
          </a:bodyPr>
          <a:lstStyle/>
          <a:p>
            <a:pPr indent="0" lvl="0" marL="12700" marR="5080" rtl="0" algn="l">
              <a:lnSpc>
                <a:spcPct val="123300"/>
              </a:lnSpc>
              <a:spcBef>
                <a:spcPts val="0"/>
              </a:spcBef>
              <a:spcAft>
                <a:spcPts val="0"/>
              </a:spcAft>
              <a:buClr>
                <a:srgbClr val="000000"/>
              </a:buClr>
              <a:buSzPts val="1950"/>
              <a:buFont typeface="Arial"/>
              <a:buNone/>
            </a:pPr>
            <a:r>
              <a:rPr b="0" i="0" lang="en-US" sz="1950" u="none" cap="none" strike="noStrike">
                <a:solidFill>
                  <a:srgbClr val="000000"/>
                </a:solidFill>
                <a:latin typeface="Calibri"/>
                <a:ea typeface="Calibri"/>
                <a:cs typeface="Calibri"/>
                <a:sym typeface="Calibri"/>
              </a:rPr>
              <a:t>If there are some unpleasant guests, there are also some </a:t>
            </a:r>
            <a:r>
              <a:rPr b="1" i="0" lang="en-US" sz="1950" u="none" cap="none" strike="noStrike">
                <a:solidFill>
                  <a:srgbClr val="000000"/>
                </a:solidFill>
                <a:latin typeface="Calibri"/>
                <a:ea typeface="Calibri"/>
                <a:cs typeface="Calibri"/>
                <a:sym typeface="Calibri"/>
              </a:rPr>
              <a:t>encounters that are very enriching </a:t>
            </a:r>
            <a:r>
              <a:rPr b="0" i="0" lang="en-US" sz="1950" u="none" cap="none" strike="noStrike">
                <a:solidFill>
                  <a:srgbClr val="000000"/>
                </a:solidFill>
                <a:latin typeface="Calibri"/>
                <a:ea typeface="Calibri"/>
                <a:cs typeface="Calibri"/>
                <a:sym typeface="Calibri"/>
              </a:rPr>
              <a:t>(public ﬁgures, stars, travellers from all over the world, etc.) and you can have the </a:t>
            </a:r>
            <a:r>
              <a:rPr b="1" i="0" lang="en-US" sz="1950" u="none" cap="none" strike="noStrike">
                <a:solidFill>
                  <a:srgbClr val="000000"/>
                </a:solidFill>
                <a:latin typeface="Calibri"/>
                <a:ea typeface="Calibri"/>
                <a:cs typeface="Calibri"/>
                <a:sym typeface="Calibri"/>
              </a:rPr>
              <a:t>opportunity to forge strong bonds of friendship and aﬀection</a:t>
            </a:r>
            <a:r>
              <a:rPr b="0" i="0" lang="en-US" sz="1950" u="none" cap="none" strike="noStrike">
                <a:solidFill>
                  <a:srgbClr val="000000"/>
                </a:solidFill>
                <a:latin typeface="Calibri"/>
                <a:ea typeface="Calibri"/>
                <a:cs typeface="Calibri"/>
                <a:sym typeface="Calibri"/>
              </a:rPr>
              <a:t>. People in the ﬁelds of hospitality jobs, on average, </a:t>
            </a:r>
            <a:r>
              <a:rPr b="1" i="0" lang="en-US" sz="1950" u="none" cap="none" strike="noStrike">
                <a:solidFill>
                  <a:srgbClr val="000000"/>
                </a:solidFill>
                <a:latin typeface="Calibri"/>
                <a:ea typeface="Calibri"/>
                <a:cs typeface="Calibri"/>
                <a:sym typeface="Calibri"/>
              </a:rPr>
              <a:t>encounter three times as many people </a:t>
            </a:r>
            <a:r>
              <a:rPr b="0" i="0" lang="en-US" sz="1950" u="none" cap="none" strike="noStrike">
                <a:solidFill>
                  <a:srgbClr val="000000"/>
                </a:solidFill>
                <a:latin typeface="Calibri"/>
                <a:ea typeface="Calibri"/>
                <a:cs typeface="Calibri"/>
                <a:sym typeface="Calibri"/>
              </a:rPr>
              <a:t>on any given day than those in other industries</a:t>
            </a:r>
            <a:endParaRPr b="0" i="0" sz="1950" u="none" cap="none" strike="noStrike">
              <a:solidFill>
                <a:srgbClr val="000000"/>
              </a:solidFill>
              <a:latin typeface="Calibri"/>
              <a:ea typeface="Calibri"/>
              <a:cs typeface="Calibri"/>
              <a:sym typeface="Calibri"/>
            </a:endParaRPr>
          </a:p>
        </p:txBody>
      </p:sp>
      <p:sp>
        <p:nvSpPr>
          <p:cNvPr id="183" name="Google Shape;183;p9"/>
          <p:cNvSpPr txBox="1"/>
          <p:nvPr>
            <p:ph type="title"/>
          </p:nvPr>
        </p:nvSpPr>
        <p:spPr>
          <a:xfrm>
            <a:off x="2594074" y="1856439"/>
            <a:ext cx="3488690" cy="528319"/>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SzPts val="1400"/>
              <a:buNone/>
            </a:pPr>
            <a:r>
              <a:rPr lang="en-US"/>
              <a:t>Common Prejudice</a:t>
            </a:r>
            <a:endParaRPr/>
          </a:p>
        </p:txBody>
      </p:sp>
      <p:grpSp>
        <p:nvGrpSpPr>
          <p:cNvPr id="184" name="Google Shape;184;p9"/>
          <p:cNvGrpSpPr/>
          <p:nvPr/>
        </p:nvGrpSpPr>
        <p:grpSpPr>
          <a:xfrm>
            <a:off x="1126063" y="1535442"/>
            <a:ext cx="4167066" cy="9260106"/>
            <a:chOff x="1126063" y="1535442"/>
            <a:chExt cx="4167066" cy="9260106"/>
          </a:xfrm>
        </p:grpSpPr>
        <p:pic>
          <p:nvPicPr>
            <p:cNvPr id="185" name="Google Shape;185;p9"/>
            <p:cNvPicPr preferRelativeResize="0"/>
            <p:nvPr/>
          </p:nvPicPr>
          <p:blipFill rotWithShape="1">
            <a:blip r:embed="rId3">
              <a:alphaModFix/>
            </a:blip>
            <a:srcRect b="0" l="0" r="0" t="0"/>
            <a:stretch/>
          </p:blipFill>
          <p:spPr>
            <a:xfrm>
              <a:off x="1126063" y="1535442"/>
              <a:ext cx="1221941" cy="1235970"/>
            </a:xfrm>
            <a:prstGeom prst="rect">
              <a:avLst/>
            </a:prstGeom>
            <a:noFill/>
            <a:ln>
              <a:noFill/>
            </a:ln>
          </p:spPr>
        </p:pic>
        <p:sp>
          <p:nvSpPr>
            <p:cNvPr id="186" name="Google Shape;186;p9"/>
            <p:cNvSpPr/>
            <p:nvPr/>
          </p:nvSpPr>
          <p:spPr>
            <a:xfrm>
              <a:off x="1687550" y="3219684"/>
              <a:ext cx="73660" cy="3352165"/>
            </a:xfrm>
            <a:custGeom>
              <a:rect b="b" l="l" r="r" t="t"/>
              <a:pathLst>
                <a:path extrusionOk="0" h="3352165" w="73660">
                  <a:moveTo>
                    <a:pt x="73596" y="2104872"/>
                  </a:moveTo>
                  <a:lnTo>
                    <a:pt x="70700" y="2090547"/>
                  </a:lnTo>
                  <a:lnTo>
                    <a:pt x="62814" y="2078850"/>
                  </a:lnTo>
                  <a:lnTo>
                    <a:pt x="51130" y="2070963"/>
                  </a:lnTo>
                  <a:lnTo>
                    <a:pt x="36804" y="2068080"/>
                  </a:lnTo>
                  <a:lnTo>
                    <a:pt x="22479" y="2070963"/>
                  </a:lnTo>
                  <a:lnTo>
                    <a:pt x="10782" y="2078850"/>
                  </a:lnTo>
                  <a:lnTo>
                    <a:pt x="2895" y="2090547"/>
                  </a:lnTo>
                  <a:lnTo>
                    <a:pt x="0" y="2104872"/>
                  </a:lnTo>
                  <a:lnTo>
                    <a:pt x="0" y="3315284"/>
                  </a:lnTo>
                  <a:lnTo>
                    <a:pt x="2895" y="3329609"/>
                  </a:lnTo>
                  <a:lnTo>
                    <a:pt x="10782" y="3341306"/>
                  </a:lnTo>
                  <a:lnTo>
                    <a:pt x="22479" y="3349180"/>
                  </a:lnTo>
                  <a:lnTo>
                    <a:pt x="36804" y="3352076"/>
                  </a:lnTo>
                  <a:lnTo>
                    <a:pt x="51130" y="3349180"/>
                  </a:lnTo>
                  <a:lnTo>
                    <a:pt x="62814" y="3341306"/>
                  </a:lnTo>
                  <a:lnTo>
                    <a:pt x="70700" y="3329609"/>
                  </a:lnTo>
                  <a:lnTo>
                    <a:pt x="73596" y="3315284"/>
                  </a:lnTo>
                  <a:lnTo>
                    <a:pt x="73596" y="2104872"/>
                  </a:lnTo>
                  <a:close/>
                </a:path>
                <a:path extrusionOk="0" h="3352165" w="73660">
                  <a:moveTo>
                    <a:pt x="73596" y="36791"/>
                  </a:moveTo>
                  <a:lnTo>
                    <a:pt x="70700" y="22466"/>
                  </a:lnTo>
                  <a:lnTo>
                    <a:pt x="62814" y="10782"/>
                  </a:lnTo>
                  <a:lnTo>
                    <a:pt x="51130" y="2895"/>
                  </a:lnTo>
                  <a:lnTo>
                    <a:pt x="36804" y="0"/>
                  </a:lnTo>
                  <a:lnTo>
                    <a:pt x="22479" y="2895"/>
                  </a:lnTo>
                  <a:lnTo>
                    <a:pt x="10782" y="10782"/>
                  </a:lnTo>
                  <a:lnTo>
                    <a:pt x="2895" y="22466"/>
                  </a:lnTo>
                  <a:lnTo>
                    <a:pt x="0" y="36791"/>
                  </a:lnTo>
                  <a:lnTo>
                    <a:pt x="0" y="1247203"/>
                  </a:lnTo>
                  <a:lnTo>
                    <a:pt x="2895" y="1261529"/>
                  </a:lnTo>
                  <a:lnTo>
                    <a:pt x="10782" y="1273225"/>
                  </a:lnTo>
                  <a:lnTo>
                    <a:pt x="22479" y="1281112"/>
                  </a:lnTo>
                  <a:lnTo>
                    <a:pt x="36804" y="1284008"/>
                  </a:lnTo>
                  <a:lnTo>
                    <a:pt x="51130" y="1281112"/>
                  </a:lnTo>
                  <a:lnTo>
                    <a:pt x="62814" y="1273225"/>
                  </a:lnTo>
                  <a:lnTo>
                    <a:pt x="70700" y="1261529"/>
                  </a:lnTo>
                  <a:lnTo>
                    <a:pt x="73596" y="1247203"/>
                  </a:lnTo>
                  <a:lnTo>
                    <a:pt x="73596" y="36791"/>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187" name="Google Shape;187;p9"/>
            <p:cNvPicPr preferRelativeResize="0"/>
            <p:nvPr/>
          </p:nvPicPr>
          <p:blipFill rotWithShape="1">
            <a:blip r:embed="rId4">
              <a:alphaModFix/>
            </a:blip>
            <a:srcRect b="0" l="0" r="0" t="0"/>
            <a:stretch/>
          </p:blipFill>
          <p:spPr>
            <a:xfrm>
              <a:off x="1504748" y="7076743"/>
              <a:ext cx="3788381" cy="3718805"/>
            </a:xfrm>
            <a:prstGeom prst="rect">
              <a:avLst/>
            </a:prstGeom>
            <a:noFill/>
            <a:ln>
              <a:noFill/>
            </a:ln>
          </p:spPr>
        </p:pic>
      </p:grpSp>
      <p:sp>
        <p:nvSpPr>
          <p:cNvPr id="188" name="Google Shape;188;p9"/>
          <p:cNvSpPr txBox="1"/>
          <p:nvPr/>
        </p:nvSpPr>
        <p:spPr>
          <a:xfrm>
            <a:off x="9448741" y="1856439"/>
            <a:ext cx="6394450" cy="528320"/>
          </a:xfrm>
          <a:prstGeom prst="rect">
            <a:avLst/>
          </a:prstGeom>
          <a:noFill/>
          <a:ln>
            <a:noFill/>
          </a:ln>
        </p:spPr>
        <p:txBody>
          <a:bodyPr anchorCtr="0" anchor="t" bIns="0" lIns="0" spcFirstLastPara="1" rIns="0" wrap="square" tIns="12050">
            <a:spAutoFit/>
          </a:bodyPr>
          <a:lstStyle/>
          <a:p>
            <a:pPr indent="0" lvl="0" marL="12700" marR="0" rtl="0" algn="l">
              <a:lnSpc>
                <a:spcPct val="100000"/>
              </a:lnSpc>
              <a:spcBef>
                <a:spcPts val="0"/>
              </a:spcBef>
              <a:spcAft>
                <a:spcPts val="0"/>
              </a:spcAft>
              <a:buClr>
                <a:srgbClr val="000000"/>
              </a:buClr>
              <a:buSzPts val="3300"/>
              <a:buFont typeface="Arial"/>
              <a:buNone/>
            </a:pPr>
            <a:r>
              <a:rPr b="1" i="0" lang="en-US" sz="3300" u="none" cap="none" strike="noStrike">
                <a:solidFill>
                  <a:srgbClr val="F7921E"/>
                </a:solidFill>
                <a:latin typeface="Calibri"/>
                <a:ea typeface="Calibri"/>
                <a:cs typeface="Calibri"/>
                <a:sym typeface="Calibri"/>
              </a:rPr>
              <a:t>Counter argument</a:t>
            </a:r>
            <a:endParaRPr b="0" i="0" sz="3300" u="none" cap="none" strike="noStrike">
              <a:solidFill>
                <a:srgbClr val="000000"/>
              </a:solidFill>
              <a:latin typeface="Calibri"/>
              <a:ea typeface="Calibri"/>
              <a:cs typeface="Calibri"/>
              <a:sym typeface="Calibri"/>
            </a:endParaRPr>
          </a:p>
        </p:txBody>
      </p:sp>
      <p:sp>
        <p:nvSpPr>
          <p:cNvPr id="189" name="Google Shape;189;p9"/>
          <p:cNvSpPr/>
          <p:nvPr/>
        </p:nvSpPr>
        <p:spPr>
          <a:xfrm>
            <a:off x="8551868" y="3219678"/>
            <a:ext cx="73660" cy="1284605"/>
          </a:xfrm>
          <a:custGeom>
            <a:rect b="b" l="l" r="r" t="t"/>
            <a:pathLst>
              <a:path extrusionOk="0" h="1284604" w="73659">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0" name="Google Shape;190;p9"/>
          <p:cNvSpPr/>
          <p:nvPr/>
        </p:nvSpPr>
        <p:spPr>
          <a:xfrm>
            <a:off x="8551868" y="5287753"/>
            <a:ext cx="73660" cy="1284605"/>
          </a:xfrm>
          <a:custGeom>
            <a:rect b="b" l="l" r="r" t="t"/>
            <a:pathLst>
              <a:path extrusionOk="0" h="1284604" w="73659">
                <a:moveTo>
                  <a:pt x="36794" y="0"/>
                </a:moveTo>
                <a:lnTo>
                  <a:pt x="22471" y="2891"/>
                </a:lnTo>
                <a:lnTo>
                  <a:pt x="10775" y="10775"/>
                </a:lnTo>
                <a:lnTo>
                  <a:pt x="2891" y="22471"/>
                </a:lnTo>
                <a:lnTo>
                  <a:pt x="0" y="36794"/>
                </a:lnTo>
                <a:lnTo>
                  <a:pt x="0" y="1247208"/>
                </a:lnTo>
                <a:lnTo>
                  <a:pt x="2891" y="1261531"/>
                </a:lnTo>
                <a:lnTo>
                  <a:pt x="10775" y="1273226"/>
                </a:lnTo>
                <a:lnTo>
                  <a:pt x="22471" y="1281111"/>
                </a:lnTo>
                <a:lnTo>
                  <a:pt x="36794" y="1284002"/>
                </a:lnTo>
                <a:lnTo>
                  <a:pt x="51118" y="1281111"/>
                </a:lnTo>
                <a:lnTo>
                  <a:pt x="62813" y="1273226"/>
                </a:lnTo>
                <a:lnTo>
                  <a:pt x="70698" y="1261531"/>
                </a:lnTo>
                <a:lnTo>
                  <a:pt x="73589" y="1247208"/>
                </a:lnTo>
                <a:lnTo>
                  <a:pt x="73589" y="36794"/>
                </a:lnTo>
                <a:lnTo>
                  <a:pt x="70698" y="22471"/>
                </a:lnTo>
                <a:lnTo>
                  <a:pt x="62813" y="10775"/>
                </a:lnTo>
                <a:lnTo>
                  <a:pt x="51118" y="2891"/>
                </a:lnTo>
                <a:lnTo>
                  <a:pt x="36794" y="0"/>
                </a:lnTo>
                <a:close/>
              </a:path>
            </a:pathLst>
          </a:custGeom>
          <a:solidFill>
            <a:srgbClr val="F7921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191" name="Google Shape;191;p9"/>
          <p:cNvGrpSpPr/>
          <p:nvPr/>
        </p:nvGrpSpPr>
        <p:grpSpPr>
          <a:xfrm>
            <a:off x="16511601" y="721800"/>
            <a:ext cx="2590799" cy="535865"/>
            <a:chOff x="16511601" y="721800"/>
            <a:chExt cx="2590799" cy="535865"/>
          </a:xfrm>
        </p:grpSpPr>
        <p:pic>
          <p:nvPicPr>
            <p:cNvPr id="192" name="Google Shape;192;p9"/>
            <p:cNvPicPr preferRelativeResize="0"/>
            <p:nvPr/>
          </p:nvPicPr>
          <p:blipFill rotWithShape="1">
            <a:blip r:embed="rId5">
              <a:alphaModFix/>
            </a:blip>
            <a:srcRect b="0" l="0" r="0" t="0"/>
            <a:stretch/>
          </p:blipFill>
          <p:spPr>
            <a:xfrm>
              <a:off x="16511601" y="721800"/>
              <a:ext cx="1961351" cy="535865"/>
            </a:xfrm>
            <a:prstGeom prst="rect">
              <a:avLst/>
            </a:prstGeom>
            <a:noFill/>
            <a:ln>
              <a:noFill/>
            </a:ln>
          </p:spPr>
        </p:pic>
        <p:sp>
          <p:nvSpPr>
            <p:cNvPr id="193" name="Google Shape;193;p9"/>
            <p:cNvSpPr/>
            <p:nvPr/>
          </p:nvSpPr>
          <p:spPr>
            <a:xfrm>
              <a:off x="18473750" y="1020146"/>
              <a:ext cx="628650" cy="233679"/>
            </a:xfrm>
            <a:custGeom>
              <a:rect b="b" l="l" r="r" t="t"/>
              <a:pathLst>
                <a:path extrusionOk="0" h="233680" w="628650">
                  <a:moveTo>
                    <a:pt x="103378" y="12"/>
                  </a:moveTo>
                  <a:lnTo>
                    <a:pt x="0" y="12"/>
                  </a:lnTo>
                  <a:lnTo>
                    <a:pt x="0" y="233680"/>
                  </a:lnTo>
                  <a:lnTo>
                    <a:pt x="103378" y="233680"/>
                  </a:lnTo>
                  <a:lnTo>
                    <a:pt x="103378" y="12"/>
                  </a:lnTo>
                  <a:close/>
                </a:path>
                <a:path extrusionOk="0" h="233680" w="628650">
                  <a:moveTo>
                    <a:pt x="339966" y="0"/>
                  </a:moveTo>
                  <a:lnTo>
                    <a:pt x="132308" y="0"/>
                  </a:lnTo>
                  <a:lnTo>
                    <a:pt x="132308" y="104140"/>
                  </a:lnTo>
                  <a:lnTo>
                    <a:pt x="184378" y="104140"/>
                  </a:lnTo>
                  <a:lnTo>
                    <a:pt x="184378" y="233680"/>
                  </a:lnTo>
                  <a:lnTo>
                    <a:pt x="287896" y="233680"/>
                  </a:lnTo>
                  <a:lnTo>
                    <a:pt x="287896" y="104140"/>
                  </a:lnTo>
                  <a:lnTo>
                    <a:pt x="339966" y="104140"/>
                  </a:lnTo>
                  <a:lnTo>
                    <a:pt x="339966" y="0"/>
                  </a:lnTo>
                  <a:close/>
                </a:path>
                <a:path extrusionOk="0" h="233680" w="628650">
                  <a:moveTo>
                    <a:pt x="628497" y="0"/>
                  </a:moveTo>
                  <a:lnTo>
                    <a:pt x="523748" y="0"/>
                  </a:lnTo>
                  <a:lnTo>
                    <a:pt x="487743" y="52984"/>
                  </a:lnTo>
                  <a:lnTo>
                    <a:pt x="451612" y="0"/>
                  </a:lnTo>
                  <a:lnTo>
                    <a:pt x="346862" y="0"/>
                  </a:lnTo>
                  <a:lnTo>
                    <a:pt x="435991" y="131699"/>
                  </a:lnTo>
                  <a:lnTo>
                    <a:pt x="435991" y="233680"/>
                  </a:lnTo>
                  <a:lnTo>
                    <a:pt x="539508" y="233680"/>
                  </a:lnTo>
                  <a:lnTo>
                    <a:pt x="539508" y="131699"/>
                  </a:lnTo>
                  <a:lnTo>
                    <a:pt x="628497" y="0"/>
                  </a:lnTo>
                  <a:close/>
                </a:path>
              </a:pathLst>
            </a:custGeom>
            <a:solidFill>
              <a:srgbClr val="FC920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94" name="Google Shape;194;p9"/>
          <p:cNvSpPr txBox="1"/>
          <p:nvPr/>
        </p:nvSpPr>
        <p:spPr>
          <a:xfrm flipH="1">
            <a:off x="6328833" y="1830347"/>
            <a:ext cx="613141"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4800" u="none" cap="none" strike="noStrike">
                <a:solidFill>
                  <a:srgbClr val="FF0000"/>
                </a:solidFill>
                <a:latin typeface="Arial"/>
                <a:ea typeface="Arial"/>
                <a:cs typeface="Arial"/>
                <a:sym typeface="Arial"/>
              </a:rPr>
              <a:t>X</a:t>
            </a:r>
            <a:endParaRPr b="1" i="0" sz="4800" u="none" cap="none" strike="noStrike">
              <a:solidFill>
                <a:srgbClr val="FF0000"/>
              </a:solidFill>
              <a:latin typeface="Arial"/>
              <a:ea typeface="Arial"/>
              <a:cs typeface="Arial"/>
              <a:sym typeface="Arial"/>
            </a:endParaRPr>
          </a:p>
        </p:txBody>
      </p:sp>
      <p:pic>
        <p:nvPicPr>
          <p:cNvPr id="195" name="Google Shape;195;p9"/>
          <p:cNvPicPr preferRelativeResize="0"/>
          <p:nvPr/>
        </p:nvPicPr>
        <p:blipFill rotWithShape="1">
          <a:blip r:embed="rId6">
            <a:alphaModFix/>
          </a:blip>
          <a:srcRect b="0" l="0" r="0" t="0"/>
          <a:stretch/>
        </p:blipFill>
        <p:spPr>
          <a:xfrm>
            <a:off x="13241805" y="1830348"/>
            <a:ext cx="735452" cy="782779"/>
          </a:xfrm>
          <a:prstGeom prst="rect">
            <a:avLst/>
          </a:prstGeom>
          <a:noFill/>
          <a:ln>
            <a:noFill/>
          </a:ln>
        </p:spPr>
      </p:pic>
      <p:pic>
        <p:nvPicPr>
          <p:cNvPr id="196" name="Google Shape;196;p9"/>
          <p:cNvPicPr preferRelativeResize="0"/>
          <p:nvPr/>
        </p:nvPicPr>
        <p:blipFill rotWithShape="1">
          <a:blip r:embed="rId7">
            <a:alphaModFix/>
          </a:blip>
          <a:srcRect b="0" l="0" r="0" t="0"/>
          <a:stretch/>
        </p:blipFill>
        <p:spPr>
          <a:xfrm>
            <a:off x="7872273" y="1302155"/>
            <a:ext cx="1359189" cy="135918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2022-09-09T09:18:13Z</dcterms:created>
  <dc:creator>Roberta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2022-09-09T00:00:00Z</vt:filetime>
  </property>
  <property fmtid="{D5CDD505-2E9C-101B-9397-08002B2CF9AE}" pid="3" name="Creator">
    <vt:lpwstr>Adobe Illustrator 26.5 (Macintosh)</vt:lpwstr>
  </property>
  <property fmtid="{D5CDD505-2E9C-101B-9397-08002B2CF9AE}" pid="4" name="CreatorVersion">
    <vt:lpwstr>21.0.0</vt:lpwstr>
  </property>
  <property fmtid="{D5CDD505-2E9C-101B-9397-08002B2CF9AE}" pid="5" name="LastSaved">
    <vt:filetime>2022-09-09T00:00:00Z</vt:filetime>
  </property>
  <property fmtid="{D5CDD505-2E9C-101B-9397-08002B2CF9AE}" pid="6" name="Producer">
    <vt:lpwstr>Adobe PDF library 16.07</vt:lpwstr>
  </property>
</Properties>
</file>