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20104100" cy="11309350"/>
  <p:notesSz cx="20104100" cy="11309350"/>
  <p:embeddedFontLst>
    <p:embeddedFont>
      <p:font typeface="Calibri" panose="020F0502020204030204" pitchFamily="34" charset="0"/>
      <p:regular r:id="rId19"/>
      <p:bold r:id="rId20"/>
      <p:italic r:id="rId21"/>
      <p:boldItalic r:id="rId22"/>
    </p:embeddedFont>
    <p:embeddedFont>
      <p:font typeface="Open Sans" panose="020B0606030504020204" pitchFamily="34" charset="0"/>
      <p:regular r:id="rId23"/>
      <p:bold r:id="rId24"/>
      <p:italic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7" roundtripDataSignature="AMtx7mhas4uDT+b4CPo0cmIFKLBfemDfw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134" y="168"/>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customschemas.google.com/relationships/presentationmetadata" Target="meta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8712200" cy="56673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11387138" y="0"/>
            <a:ext cx="8712200" cy="56673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659563" y="1414463"/>
            <a:ext cx="6784975" cy="38163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2009775" y="5441950"/>
            <a:ext cx="16084550" cy="445452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10742613"/>
            <a:ext cx="8712200" cy="56673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11387138" y="10742613"/>
            <a:ext cx="8712200" cy="56673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a:t>
            </a:fld>
            <a:endParaRPr sz="1200" b="0" i="0" u="none" strike="noStrike" cap="none">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p1:notes"/>
          <p:cNvSpPr txBox="1">
            <a:spLocks noGrp="1"/>
          </p:cNvSpPr>
          <p:nvPr>
            <p:ph type="body" idx="1"/>
          </p:nvPr>
        </p:nvSpPr>
        <p:spPr>
          <a:xfrm>
            <a:off x="2009775" y="5441950"/>
            <a:ext cx="16084550" cy="44545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7" name="Google Shape;47;p1:notes"/>
          <p:cNvSpPr>
            <a:spLocks noGrp="1" noRot="1" noChangeAspect="1"/>
          </p:cNvSpPr>
          <p:nvPr>
            <p:ph type="sldImg" idx="2"/>
          </p:nvPr>
        </p:nvSpPr>
        <p:spPr>
          <a:xfrm>
            <a:off x="6659563" y="1414463"/>
            <a:ext cx="6784975" cy="38163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10:notes"/>
          <p:cNvSpPr txBox="1">
            <a:spLocks noGrp="1"/>
          </p:cNvSpPr>
          <p:nvPr>
            <p:ph type="body" idx="1"/>
          </p:nvPr>
        </p:nvSpPr>
        <p:spPr>
          <a:xfrm>
            <a:off x="2009775" y="5441950"/>
            <a:ext cx="16084550" cy="44545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9" name="Google Shape;199;p10:notes"/>
          <p:cNvSpPr>
            <a:spLocks noGrp="1" noRot="1" noChangeAspect="1"/>
          </p:cNvSpPr>
          <p:nvPr>
            <p:ph type="sldImg" idx="2"/>
          </p:nvPr>
        </p:nvSpPr>
        <p:spPr>
          <a:xfrm>
            <a:off x="6659563" y="1414463"/>
            <a:ext cx="6784975" cy="38163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11:notes"/>
          <p:cNvSpPr txBox="1">
            <a:spLocks noGrp="1"/>
          </p:cNvSpPr>
          <p:nvPr>
            <p:ph type="body" idx="1"/>
          </p:nvPr>
        </p:nvSpPr>
        <p:spPr>
          <a:xfrm>
            <a:off x="2009775" y="5441950"/>
            <a:ext cx="16084550" cy="44545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9" name="Google Shape;219;p11:notes"/>
          <p:cNvSpPr>
            <a:spLocks noGrp="1" noRot="1" noChangeAspect="1"/>
          </p:cNvSpPr>
          <p:nvPr>
            <p:ph type="sldImg" idx="2"/>
          </p:nvPr>
        </p:nvSpPr>
        <p:spPr>
          <a:xfrm>
            <a:off x="6659563" y="1414463"/>
            <a:ext cx="6784975" cy="38163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12:notes"/>
          <p:cNvSpPr txBox="1">
            <a:spLocks noGrp="1"/>
          </p:cNvSpPr>
          <p:nvPr>
            <p:ph type="body" idx="1"/>
          </p:nvPr>
        </p:nvSpPr>
        <p:spPr>
          <a:xfrm>
            <a:off x="2009775" y="5441950"/>
            <a:ext cx="16084550" cy="44545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9" name="Google Shape;239;p12:notes"/>
          <p:cNvSpPr>
            <a:spLocks noGrp="1" noRot="1" noChangeAspect="1"/>
          </p:cNvSpPr>
          <p:nvPr>
            <p:ph type="sldImg" idx="2"/>
          </p:nvPr>
        </p:nvSpPr>
        <p:spPr>
          <a:xfrm>
            <a:off x="6659563" y="1414463"/>
            <a:ext cx="6784975" cy="38163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13:notes"/>
          <p:cNvSpPr txBox="1">
            <a:spLocks noGrp="1"/>
          </p:cNvSpPr>
          <p:nvPr>
            <p:ph type="body" idx="1"/>
          </p:nvPr>
        </p:nvSpPr>
        <p:spPr>
          <a:xfrm>
            <a:off x="2009775" y="5441950"/>
            <a:ext cx="16084550" cy="44545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0" name="Google Shape;260;p13:notes"/>
          <p:cNvSpPr>
            <a:spLocks noGrp="1" noRot="1" noChangeAspect="1"/>
          </p:cNvSpPr>
          <p:nvPr>
            <p:ph type="sldImg" idx="2"/>
          </p:nvPr>
        </p:nvSpPr>
        <p:spPr>
          <a:xfrm>
            <a:off x="6659563" y="1414463"/>
            <a:ext cx="6784975" cy="38163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14:notes"/>
          <p:cNvSpPr txBox="1">
            <a:spLocks noGrp="1"/>
          </p:cNvSpPr>
          <p:nvPr>
            <p:ph type="body" idx="1"/>
          </p:nvPr>
        </p:nvSpPr>
        <p:spPr>
          <a:xfrm>
            <a:off x="2009775" y="5441950"/>
            <a:ext cx="16084550" cy="44545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3" name="Google Shape;273;p14:notes"/>
          <p:cNvSpPr>
            <a:spLocks noGrp="1" noRot="1" noChangeAspect="1"/>
          </p:cNvSpPr>
          <p:nvPr>
            <p:ph type="sldImg" idx="2"/>
          </p:nvPr>
        </p:nvSpPr>
        <p:spPr>
          <a:xfrm>
            <a:off x="6659563" y="1414463"/>
            <a:ext cx="6784975" cy="38163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15:notes"/>
          <p:cNvSpPr txBox="1">
            <a:spLocks noGrp="1"/>
          </p:cNvSpPr>
          <p:nvPr>
            <p:ph type="body" idx="1"/>
          </p:nvPr>
        </p:nvSpPr>
        <p:spPr>
          <a:xfrm>
            <a:off x="2009775" y="5441950"/>
            <a:ext cx="16084550" cy="44545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9" name="Google Shape;289;p15:notes"/>
          <p:cNvSpPr>
            <a:spLocks noGrp="1" noRot="1" noChangeAspect="1"/>
          </p:cNvSpPr>
          <p:nvPr>
            <p:ph type="sldImg" idx="2"/>
          </p:nvPr>
        </p:nvSpPr>
        <p:spPr>
          <a:xfrm>
            <a:off x="6659563" y="1414463"/>
            <a:ext cx="6784975" cy="38163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16:notes"/>
          <p:cNvSpPr txBox="1">
            <a:spLocks noGrp="1"/>
          </p:cNvSpPr>
          <p:nvPr>
            <p:ph type="body" idx="1"/>
          </p:nvPr>
        </p:nvSpPr>
        <p:spPr>
          <a:xfrm>
            <a:off x="2009775" y="5441950"/>
            <a:ext cx="16084550" cy="44545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4" name="Google Shape;304;p16:notes"/>
          <p:cNvSpPr>
            <a:spLocks noGrp="1" noRot="1" noChangeAspect="1"/>
          </p:cNvSpPr>
          <p:nvPr>
            <p:ph type="sldImg" idx="2"/>
          </p:nvPr>
        </p:nvSpPr>
        <p:spPr>
          <a:xfrm>
            <a:off x="6659563" y="1414463"/>
            <a:ext cx="6784975" cy="38163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2:notes"/>
          <p:cNvSpPr txBox="1">
            <a:spLocks noGrp="1"/>
          </p:cNvSpPr>
          <p:nvPr>
            <p:ph type="body" idx="1"/>
          </p:nvPr>
        </p:nvSpPr>
        <p:spPr>
          <a:xfrm>
            <a:off x="2009775" y="5441950"/>
            <a:ext cx="16084550" cy="44545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6" name="Google Shape;66;p2:notes"/>
          <p:cNvSpPr>
            <a:spLocks noGrp="1" noRot="1" noChangeAspect="1"/>
          </p:cNvSpPr>
          <p:nvPr>
            <p:ph type="sldImg" idx="2"/>
          </p:nvPr>
        </p:nvSpPr>
        <p:spPr>
          <a:xfrm>
            <a:off x="6659563" y="1414463"/>
            <a:ext cx="6784975" cy="38163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3:notes"/>
          <p:cNvSpPr txBox="1">
            <a:spLocks noGrp="1"/>
          </p:cNvSpPr>
          <p:nvPr>
            <p:ph type="body" idx="1"/>
          </p:nvPr>
        </p:nvSpPr>
        <p:spPr>
          <a:xfrm>
            <a:off x="2009775" y="5441950"/>
            <a:ext cx="16084550" cy="44545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9" name="Google Shape;79;p3:notes"/>
          <p:cNvSpPr>
            <a:spLocks noGrp="1" noRot="1" noChangeAspect="1"/>
          </p:cNvSpPr>
          <p:nvPr>
            <p:ph type="sldImg" idx="2"/>
          </p:nvPr>
        </p:nvSpPr>
        <p:spPr>
          <a:xfrm>
            <a:off x="6659563" y="1414463"/>
            <a:ext cx="6784975" cy="38163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4:notes"/>
          <p:cNvSpPr txBox="1">
            <a:spLocks noGrp="1"/>
          </p:cNvSpPr>
          <p:nvPr>
            <p:ph type="body" idx="1"/>
          </p:nvPr>
        </p:nvSpPr>
        <p:spPr>
          <a:xfrm>
            <a:off x="2009775" y="5441950"/>
            <a:ext cx="16084550" cy="44545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8" name="Google Shape;88;p4:notes"/>
          <p:cNvSpPr>
            <a:spLocks noGrp="1" noRot="1" noChangeAspect="1"/>
          </p:cNvSpPr>
          <p:nvPr>
            <p:ph type="sldImg" idx="2"/>
          </p:nvPr>
        </p:nvSpPr>
        <p:spPr>
          <a:xfrm>
            <a:off x="6659563" y="1414463"/>
            <a:ext cx="6784975" cy="38163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5:notes"/>
          <p:cNvSpPr txBox="1">
            <a:spLocks noGrp="1"/>
          </p:cNvSpPr>
          <p:nvPr>
            <p:ph type="body" idx="1"/>
          </p:nvPr>
        </p:nvSpPr>
        <p:spPr>
          <a:xfrm>
            <a:off x="2009775" y="5441950"/>
            <a:ext cx="16084550" cy="44545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7" name="Google Shape;97;p5:notes"/>
          <p:cNvSpPr>
            <a:spLocks noGrp="1" noRot="1" noChangeAspect="1"/>
          </p:cNvSpPr>
          <p:nvPr>
            <p:ph type="sldImg" idx="2"/>
          </p:nvPr>
        </p:nvSpPr>
        <p:spPr>
          <a:xfrm>
            <a:off x="6659563" y="1414463"/>
            <a:ext cx="6784975" cy="38163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6:notes"/>
          <p:cNvSpPr txBox="1">
            <a:spLocks noGrp="1"/>
          </p:cNvSpPr>
          <p:nvPr>
            <p:ph type="body" idx="1"/>
          </p:nvPr>
        </p:nvSpPr>
        <p:spPr>
          <a:xfrm>
            <a:off x="2009775" y="5441950"/>
            <a:ext cx="16084550" cy="44545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2" name="Google Shape;112;p6:notes"/>
          <p:cNvSpPr>
            <a:spLocks noGrp="1" noRot="1" noChangeAspect="1"/>
          </p:cNvSpPr>
          <p:nvPr>
            <p:ph type="sldImg" idx="2"/>
          </p:nvPr>
        </p:nvSpPr>
        <p:spPr>
          <a:xfrm>
            <a:off x="6659563" y="1414463"/>
            <a:ext cx="6784975" cy="38163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7:notes"/>
          <p:cNvSpPr txBox="1">
            <a:spLocks noGrp="1"/>
          </p:cNvSpPr>
          <p:nvPr>
            <p:ph type="body" idx="1"/>
          </p:nvPr>
        </p:nvSpPr>
        <p:spPr>
          <a:xfrm>
            <a:off x="2009775" y="5441950"/>
            <a:ext cx="16084550" cy="44545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3" name="Google Shape;133;p7:notes"/>
          <p:cNvSpPr>
            <a:spLocks noGrp="1" noRot="1" noChangeAspect="1"/>
          </p:cNvSpPr>
          <p:nvPr>
            <p:ph type="sldImg" idx="2"/>
          </p:nvPr>
        </p:nvSpPr>
        <p:spPr>
          <a:xfrm>
            <a:off x="6659563" y="1414463"/>
            <a:ext cx="6784975" cy="38163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8:notes"/>
          <p:cNvSpPr txBox="1">
            <a:spLocks noGrp="1"/>
          </p:cNvSpPr>
          <p:nvPr>
            <p:ph type="body" idx="1"/>
          </p:nvPr>
        </p:nvSpPr>
        <p:spPr>
          <a:xfrm>
            <a:off x="2009775" y="5441950"/>
            <a:ext cx="16084550" cy="44545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4" name="Google Shape;154;p8:notes"/>
          <p:cNvSpPr>
            <a:spLocks noGrp="1" noRot="1" noChangeAspect="1"/>
          </p:cNvSpPr>
          <p:nvPr>
            <p:ph type="sldImg" idx="2"/>
          </p:nvPr>
        </p:nvSpPr>
        <p:spPr>
          <a:xfrm>
            <a:off x="6659563" y="1414463"/>
            <a:ext cx="6784975" cy="38163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9:notes"/>
          <p:cNvSpPr txBox="1">
            <a:spLocks noGrp="1"/>
          </p:cNvSpPr>
          <p:nvPr>
            <p:ph type="body" idx="1"/>
          </p:nvPr>
        </p:nvSpPr>
        <p:spPr>
          <a:xfrm>
            <a:off x="2009775" y="5441950"/>
            <a:ext cx="16084550" cy="44545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6" name="Google Shape;176;p9:notes"/>
          <p:cNvSpPr>
            <a:spLocks noGrp="1" noRot="1" noChangeAspect="1"/>
          </p:cNvSpPr>
          <p:nvPr>
            <p:ph type="sldImg" idx="2"/>
          </p:nvPr>
        </p:nvSpPr>
        <p:spPr>
          <a:xfrm>
            <a:off x="6659563" y="1414463"/>
            <a:ext cx="6784975" cy="38163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Blank" type="obj">
  <p:cSld name="OBJECT">
    <p:bg>
      <p:bgPr>
        <a:solidFill>
          <a:schemeClr val="lt1"/>
        </a:solidFill>
        <a:effectLst/>
      </p:bgPr>
    </p:bg>
    <p:spTree>
      <p:nvGrpSpPr>
        <p:cNvPr id="1" name="Shape 16"/>
        <p:cNvGrpSpPr/>
        <p:nvPr/>
      </p:nvGrpSpPr>
      <p:grpSpPr>
        <a:xfrm>
          <a:off x="0" y="0"/>
          <a:ext cx="0" cy="0"/>
          <a:chOff x="0" y="0"/>
          <a:chExt cx="0" cy="0"/>
        </a:xfrm>
      </p:grpSpPr>
      <p:sp>
        <p:nvSpPr>
          <p:cNvPr id="17" name="Google Shape;17;p18"/>
          <p:cNvSpPr/>
          <p:nvPr/>
        </p:nvSpPr>
        <p:spPr>
          <a:xfrm>
            <a:off x="15320203" y="0"/>
            <a:ext cx="4784090" cy="11308715"/>
          </a:xfrm>
          <a:custGeom>
            <a:avLst/>
            <a:gdLst/>
            <a:ahLst/>
            <a:cxnLst/>
            <a:rect l="l" t="t" r="r" b="b"/>
            <a:pathLst>
              <a:path w="4784090" h="11308715" extrusionOk="0">
                <a:moveTo>
                  <a:pt x="4783896" y="0"/>
                </a:moveTo>
                <a:lnTo>
                  <a:pt x="0" y="0"/>
                </a:lnTo>
                <a:lnTo>
                  <a:pt x="0" y="11308556"/>
                </a:lnTo>
                <a:lnTo>
                  <a:pt x="4783896" y="11308556"/>
                </a:lnTo>
                <a:lnTo>
                  <a:pt x="4783896" y="0"/>
                </a:lnTo>
                <a:close/>
              </a:path>
            </a:pathLst>
          </a:custGeom>
          <a:solidFill>
            <a:srgbClr val="EEDFCA"/>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8" name="Google Shape;18;p18"/>
          <p:cNvSpPr txBox="1">
            <a:spLocks noGrp="1"/>
          </p:cNvSpPr>
          <p:nvPr>
            <p:ph type="ftr" idx="11"/>
          </p:nvPr>
        </p:nvSpPr>
        <p:spPr>
          <a:xfrm>
            <a:off x="6835394" y="10517696"/>
            <a:ext cx="6433312" cy="565467"/>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8"/>
          <p:cNvSpPr txBox="1">
            <a:spLocks noGrp="1"/>
          </p:cNvSpPr>
          <p:nvPr>
            <p:ph type="dt" idx="10"/>
          </p:nvPr>
        </p:nvSpPr>
        <p:spPr>
          <a:xfrm>
            <a:off x="1005205" y="10517696"/>
            <a:ext cx="4623943" cy="565467"/>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18"/>
          <p:cNvSpPr txBox="1">
            <a:spLocks noGrp="1"/>
          </p:cNvSpPr>
          <p:nvPr>
            <p:ph type="sldNum" idx="12"/>
          </p:nvPr>
        </p:nvSpPr>
        <p:spPr>
          <a:xfrm>
            <a:off x="14474953" y="10517696"/>
            <a:ext cx="4623943" cy="565467"/>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1"/>
        <p:cNvGrpSpPr/>
        <p:nvPr/>
      </p:nvGrpSpPr>
      <p:grpSpPr>
        <a:xfrm>
          <a:off x="0" y="0"/>
          <a:ext cx="0" cy="0"/>
          <a:chOff x="0" y="0"/>
          <a:chExt cx="0" cy="0"/>
        </a:xfrm>
      </p:grpSpPr>
      <p:sp>
        <p:nvSpPr>
          <p:cNvPr id="22" name="Google Shape;22;p19"/>
          <p:cNvSpPr txBox="1">
            <a:spLocks noGrp="1"/>
          </p:cNvSpPr>
          <p:nvPr>
            <p:ph type="title"/>
          </p:nvPr>
        </p:nvSpPr>
        <p:spPr>
          <a:xfrm>
            <a:off x="2594074" y="1856439"/>
            <a:ext cx="3488690" cy="528319"/>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sz="3300" b="1" i="0">
                <a:solidFill>
                  <a:srgbClr val="002725"/>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19"/>
          <p:cNvSpPr txBox="1">
            <a:spLocks noGrp="1"/>
          </p:cNvSpPr>
          <p:nvPr>
            <p:ph type="body" idx="1"/>
          </p:nvPr>
        </p:nvSpPr>
        <p:spPr>
          <a:xfrm>
            <a:off x="7519706" y="3392476"/>
            <a:ext cx="9900919" cy="3690620"/>
          </a:xfrm>
          <a:prstGeom prst="rect">
            <a:avLst/>
          </a:prstGeom>
          <a:noFill/>
          <a:ln>
            <a:noFill/>
          </a:ln>
        </p:spPr>
        <p:txBody>
          <a:bodyPr spcFirstLastPara="1" wrap="square" lIns="0" tIns="0" rIns="0" bIns="0" anchor="t" anchorCtr="0">
            <a:spAutoFit/>
          </a:bodyPr>
          <a:lstStyle>
            <a:lvl1pPr marL="457200" lvl="0" indent="-228600" algn="l">
              <a:lnSpc>
                <a:spcPct val="100000"/>
              </a:lnSpc>
              <a:spcBef>
                <a:spcPts val="0"/>
              </a:spcBef>
              <a:spcAft>
                <a:spcPts val="0"/>
              </a:spcAft>
              <a:buSzPts val="1400"/>
              <a:buNone/>
              <a:defRPr sz="1800" b="0" i="0">
                <a:solidFill>
                  <a:schemeClr val="dk1"/>
                </a:solidFill>
                <a:latin typeface="Calibri"/>
                <a:ea typeface="Calibri"/>
                <a:cs typeface="Calibri"/>
                <a:sym typeface="Calibri"/>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24" name="Google Shape;24;p19"/>
          <p:cNvSpPr txBox="1">
            <a:spLocks noGrp="1"/>
          </p:cNvSpPr>
          <p:nvPr>
            <p:ph type="ftr" idx="11"/>
          </p:nvPr>
        </p:nvSpPr>
        <p:spPr>
          <a:xfrm>
            <a:off x="6835394" y="10517696"/>
            <a:ext cx="6433312" cy="565467"/>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9"/>
          <p:cNvSpPr txBox="1">
            <a:spLocks noGrp="1"/>
          </p:cNvSpPr>
          <p:nvPr>
            <p:ph type="dt" idx="10"/>
          </p:nvPr>
        </p:nvSpPr>
        <p:spPr>
          <a:xfrm>
            <a:off x="1005205" y="10517696"/>
            <a:ext cx="4623943" cy="565467"/>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19"/>
          <p:cNvSpPr txBox="1">
            <a:spLocks noGrp="1"/>
          </p:cNvSpPr>
          <p:nvPr>
            <p:ph type="sldNum" idx="12"/>
          </p:nvPr>
        </p:nvSpPr>
        <p:spPr>
          <a:xfrm>
            <a:off x="14474953" y="10517696"/>
            <a:ext cx="4623943" cy="565467"/>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27"/>
        <p:cNvGrpSpPr/>
        <p:nvPr/>
      </p:nvGrpSpPr>
      <p:grpSpPr>
        <a:xfrm>
          <a:off x="0" y="0"/>
          <a:ext cx="0" cy="0"/>
          <a:chOff x="0" y="0"/>
          <a:chExt cx="0" cy="0"/>
        </a:xfrm>
      </p:grpSpPr>
      <p:sp>
        <p:nvSpPr>
          <p:cNvPr id="28" name="Google Shape;28;p20"/>
          <p:cNvSpPr txBox="1">
            <a:spLocks noGrp="1"/>
          </p:cNvSpPr>
          <p:nvPr>
            <p:ph type="ctrTitle"/>
          </p:nvPr>
        </p:nvSpPr>
        <p:spPr>
          <a:xfrm>
            <a:off x="1507807" y="3505898"/>
            <a:ext cx="17088486" cy="2374963"/>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20"/>
          <p:cNvSpPr txBox="1">
            <a:spLocks noGrp="1"/>
          </p:cNvSpPr>
          <p:nvPr>
            <p:ph type="subTitle" idx="1"/>
          </p:nvPr>
        </p:nvSpPr>
        <p:spPr>
          <a:xfrm>
            <a:off x="3015615" y="6333236"/>
            <a:ext cx="14072870" cy="2827337"/>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20"/>
          <p:cNvSpPr txBox="1">
            <a:spLocks noGrp="1"/>
          </p:cNvSpPr>
          <p:nvPr>
            <p:ph type="ftr" idx="11"/>
          </p:nvPr>
        </p:nvSpPr>
        <p:spPr>
          <a:xfrm>
            <a:off x="6835394" y="10517696"/>
            <a:ext cx="6433312" cy="565467"/>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20"/>
          <p:cNvSpPr txBox="1">
            <a:spLocks noGrp="1"/>
          </p:cNvSpPr>
          <p:nvPr>
            <p:ph type="dt" idx="10"/>
          </p:nvPr>
        </p:nvSpPr>
        <p:spPr>
          <a:xfrm>
            <a:off x="1005205" y="10517696"/>
            <a:ext cx="4623943" cy="565467"/>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20"/>
          <p:cNvSpPr txBox="1">
            <a:spLocks noGrp="1"/>
          </p:cNvSpPr>
          <p:nvPr>
            <p:ph type="sldNum" idx="12"/>
          </p:nvPr>
        </p:nvSpPr>
        <p:spPr>
          <a:xfrm>
            <a:off x="14474953" y="10517696"/>
            <a:ext cx="4623943" cy="565467"/>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33"/>
        <p:cNvGrpSpPr/>
        <p:nvPr/>
      </p:nvGrpSpPr>
      <p:grpSpPr>
        <a:xfrm>
          <a:off x="0" y="0"/>
          <a:ext cx="0" cy="0"/>
          <a:chOff x="0" y="0"/>
          <a:chExt cx="0" cy="0"/>
        </a:xfrm>
      </p:grpSpPr>
      <p:sp>
        <p:nvSpPr>
          <p:cNvPr id="34" name="Google Shape;34;p21"/>
          <p:cNvSpPr txBox="1">
            <a:spLocks noGrp="1"/>
          </p:cNvSpPr>
          <p:nvPr>
            <p:ph type="title"/>
          </p:nvPr>
        </p:nvSpPr>
        <p:spPr>
          <a:xfrm>
            <a:off x="2594074" y="1856439"/>
            <a:ext cx="3488690" cy="528319"/>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sz="3300" b="1" i="0">
                <a:solidFill>
                  <a:srgbClr val="002725"/>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21"/>
          <p:cNvSpPr txBox="1">
            <a:spLocks noGrp="1"/>
          </p:cNvSpPr>
          <p:nvPr>
            <p:ph type="body" idx="1"/>
          </p:nvPr>
        </p:nvSpPr>
        <p:spPr>
          <a:xfrm>
            <a:off x="1005205" y="2601150"/>
            <a:ext cx="8745284" cy="7464171"/>
          </a:xfrm>
          <a:prstGeom prst="rect">
            <a:avLst/>
          </a:prstGeom>
          <a:noFill/>
          <a:ln>
            <a:noFill/>
          </a:ln>
        </p:spPr>
        <p:txBody>
          <a:bodyPr spcFirstLastPara="1" wrap="square" lIns="0" tIns="0" rIns="0" bIns="0" anchor="t" anchorCtr="0">
            <a:sp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36" name="Google Shape;36;p21"/>
          <p:cNvSpPr txBox="1">
            <a:spLocks noGrp="1"/>
          </p:cNvSpPr>
          <p:nvPr>
            <p:ph type="body" idx="2"/>
          </p:nvPr>
        </p:nvSpPr>
        <p:spPr>
          <a:xfrm>
            <a:off x="10353611" y="2601150"/>
            <a:ext cx="8745284" cy="7464171"/>
          </a:xfrm>
          <a:prstGeom prst="rect">
            <a:avLst/>
          </a:prstGeom>
          <a:noFill/>
          <a:ln>
            <a:noFill/>
          </a:ln>
        </p:spPr>
        <p:txBody>
          <a:bodyPr spcFirstLastPara="1" wrap="square" lIns="0" tIns="0" rIns="0" bIns="0" anchor="t" anchorCtr="0">
            <a:sp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37" name="Google Shape;37;p21"/>
          <p:cNvSpPr txBox="1">
            <a:spLocks noGrp="1"/>
          </p:cNvSpPr>
          <p:nvPr>
            <p:ph type="ftr" idx="11"/>
          </p:nvPr>
        </p:nvSpPr>
        <p:spPr>
          <a:xfrm>
            <a:off x="6835394" y="10517696"/>
            <a:ext cx="6433312" cy="565467"/>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21"/>
          <p:cNvSpPr txBox="1">
            <a:spLocks noGrp="1"/>
          </p:cNvSpPr>
          <p:nvPr>
            <p:ph type="dt" idx="10"/>
          </p:nvPr>
        </p:nvSpPr>
        <p:spPr>
          <a:xfrm>
            <a:off x="1005205" y="10517696"/>
            <a:ext cx="4623943" cy="565467"/>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21"/>
          <p:cNvSpPr txBox="1">
            <a:spLocks noGrp="1"/>
          </p:cNvSpPr>
          <p:nvPr>
            <p:ph type="sldNum" idx="12"/>
          </p:nvPr>
        </p:nvSpPr>
        <p:spPr>
          <a:xfrm>
            <a:off x="14474953" y="10517696"/>
            <a:ext cx="4623943" cy="565467"/>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40"/>
        <p:cNvGrpSpPr/>
        <p:nvPr/>
      </p:nvGrpSpPr>
      <p:grpSpPr>
        <a:xfrm>
          <a:off x="0" y="0"/>
          <a:ext cx="0" cy="0"/>
          <a:chOff x="0" y="0"/>
          <a:chExt cx="0" cy="0"/>
        </a:xfrm>
      </p:grpSpPr>
      <p:sp>
        <p:nvSpPr>
          <p:cNvPr id="41" name="Google Shape;41;p22"/>
          <p:cNvSpPr txBox="1">
            <a:spLocks noGrp="1"/>
          </p:cNvSpPr>
          <p:nvPr>
            <p:ph type="title"/>
          </p:nvPr>
        </p:nvSpPr>
        <p:spPr>
          <a:xfrm>
            <a:off x="2594074" y="1856439"/>
            <a:ext cx="3488690" cy="528319"/>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sz="3300" b="1" i="0">
                <a:solidFill>
                  <a:srgbClr val="002725"/>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22"/>
          <p:cNvSpPr txBox="1">
            <a:spLocks noGrp="1"/>
          </p:cNvSpPr>
          <p:nvPr>
            <p:ph type="ftr" idx="11"/>
          </p:nvPr>
        </p:nvSpPr>
        <p:spPr>
          <a:xfrm>
            <a:off x="6835394" y="10517696"/>
            <a:ext cx="6433312" cy="565467"/>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22"/>
          <p:cNvSpPr txBox="1">
            <a:spLocks noGrp="1"/>
          </p:cNvSpPr>
          <p:nvPr>
            <p:ph type="dt" idx="10"/>
          </p:nvPr>
        </p:nvSpPr>
        <p:spPr>
          <a:xfrm>
            <a:off x="1005205" y="10517696"/>
            <a:ext cx="4623943" cy="565467"/>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22"/>
          <p:cNvSpPr txBox="1">
            <a:spLocks noGrp="1"/>
          </p:cNvSpPr>
          <p:nvPr>
            <p:ph type="sldNum" idx="12"/>
          </p:nvPr>
        </p:nvSpPr>
        <p:spPr>
          <a:xfrm>
            <a:off x="14474953" y="10517696"/>
            <a:ext cx="4623943" cy="565467"/>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7"/>
          <p:cNvSpPr/>
          <p:nvPr/>
        </p:nvSpPr>
        <p:spPr>
          <a:xfrm>
            <a:off x="0" y="0"/>
            <a:ext cx="7553959" cy="11308715"/>
          </a:xfrm>
          <a:custGeom>
            <a:avLst/>
            <a:gdLst/>
            <a:ahLst/>
            <a:cxnLst/>
            <a:rect l="l" t="t" r="r" b="b"/>
            <a:pathLst>
              <a:path w="7553959" h="11308715" extrusionOk="0">
                <a:moveTo>
                  <a:pt x="7553738" y="0"/>
                </a:moveTo>
                <a:lnTo>
                  <a:pt x="0" y="0"/>
                </a:lnTo>
                <a:lnTo>
                  <a:pt x="0" y="11308556"/>
                </a:lnTo>
                <a:lnTo>
                  <a:pt x="7553738" y="11308556"/>
                </a:lnTo>
                <a:lnTo>
                  <a:pt x="7553738" y="0"/>
                </a:lnTo>
                <a:close/>
              </a:path>
            </a:pathLst>
          </a:custGeom>
          <a:solidFill>
            <a:srgbClr val="EEDFCA"/>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1" name="Google Shape;11;p17"/>
          <p:cNvSpPr txBox="1">
            <a:spLocks noGrp="1"/>
          </p:cNvSpPr>
          <p:nvPr>
            <p:ph type="title"/>
          </p:nvPr>
        </p:nvSpPr>
        <p:spPr>
          <a:xfrm>
            <a:off x="2594074" y="1856439"/>
            <a:ext cx="3488690" cy="528319"/>
          </a:xfrm>
          <a:prstGeom prst="rect">
            <a:avLst/>
          </a:prstGeom>
          <a:noFill/>
          <a:ln>
            <a:noFill/>
          </a:ln>
        </p:spPr>
        <p:txBody>
          <a:bodyPr spcFirstLastPara="1" wrap="square" lIns="0" tIns="0" rIns="0" bIns="0" anchor="t" anchorCtr="0">
            <a:spAutoFit/>
          </a:bodyPr>
          <a:lstStyle>
            <a:lvl1pPr marR="0" lvl="0" algn="l" rtl="0">
              <a:lnSpc>
                <a:spcPct val="100000"/>
              </a:lnSpc>
              <a:spcBef>
                <a:spcPts val="0"/>
              </a:spcBef>
              <a:spcAft>
                <a:spcPts val="0"/>
              </a:spcAft>
              <a:buClr>
                <a:srgbClr val="000000"/>
              </a:buClr>
              <a:buSzPts val="1400"/>
              <a:buFont typeface="Arial"/>
              <a:buNone/>
              <a:defRPr sz="3300" b="1" i="0" u="none" strike="noStrike" cap="none">
                <a:solidFill>
                  <a:srgbClr val="002725"/>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 name="Google Shape;12;p17"/>
          <p:cNvSpPr txBox="1">
            <a:spLocks noGrp="1"/>
          </p:cNvSpPr>
          <p:nvPr>
            <p:ph type="body" idx="1"/>
          </p:nvPr>
        </p:nvSpPr>
        <p:spPr>
          <a:xfrm>
            <a:off x="7519706" y="3392476"/>
            <a:ext cx="9900919" cy="3690620"/>
          </a:xfrm>
          <a:prstGeom prst="rect">
            <a:avLst/>
          </a:prstGeom>
          <a:noFill/>
          <a:ln>
            <a:noFill/>
          </a:ln>
        </p:spPr>
        <p:txBody>
          <a:bodyPr spcFirstLastPara="1" wrap="square" lIns="0" tIns="0" rIns="0" bIns="0" anchor="t" anchorCtr="0">
            <a:spAutoFit/>
          </a:bodyPr>
          <a:lstStyle>
            <a:lvl1pPr marL="457200" marR="0" lvl="0" indent="-22860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9pPr>
          </a:lstStyle>
          <a:p>
            <a:endParaRPr/>
          </a:p>
        </p:txBody>
      </p:sp>
      <p:sp>
        <p:nvSpPr>
          <p:cNvPr id="13" name="Google Shape;13;p17"/>
          <p:cNvSpPr txBox="1">
            <a:spLocks noGrp="1"/>
          </p:cNvSpPr>
          <p:nvPr>
            <p:ph type="ftr" idx="11"/>
          </p:nvPr>
        </p:nvSpPr>
        <p:spPr>
          <a:xfrm>
            <a:off x="6835394" y="10517696"/>
            <a:ext cx="6433312" cy="565467"/>
          </a:xfrm>
          <a:prstGeom prst="rect">
            <a:avLst/>
          </a:prstGeom>
          <a:noFill/>
          <a:ln>
            <a:noFill/>
          </a:ln>
        </p:spPr>
        <p:txBody>
          <a:bodyPr spcFirstLastPara="1" wrap="square" lIns="0" tIns="0" rIns="0" bIns="0" anchor="t" anchorCtr="0">
            <a:spAutoFit/>
          </a:bodyPr>
          <a:lstStyle>
            <a:lvl1pPr marR="0" lvl="0" algn="ctr" rtl="0">
              <a:lnSpc>
                <a:spcPct val="100000"/>
              </a:lnSpc>
              <a:spcBef>
                <a:spcPts val="0"/>
              </a:spcBef>
              <a:spcAft>
                <a:spcPts val="0"/>
              </a:spcAft>
              <a:buClr>
                <a:srgbClr val="000000"/>
              </a:buClr>
              <a:buSzPts val="1400"/>
              <a:buFont typeface="Arial"/>
              <a:buNone/>
              <a:defRPr sz="18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4" name="Google Shape;14;p17"/>
          <p:cNvSpPr txBox="1">
            <a:spLocks noGrp="1"/>
          </p:cNvSpPr>
          <p:nvPr>
            <p:ph type="dt" idx="10"/>
          </p:nvPr>
        </p:nvSpPr>
        <p:spPr>
          <a:xfrm>
            <a:off x="1005205" y="10517696"/>
            <a:ext cx="4623943" cy="565467"/>
          </a:xfrm>
          <a:prstGeom prst="rect">
            <a:avLst/>
          </a:prstGeom>
          <a:noFill/>
          <a:ln>
            <a:noFill/>
          </a:ln>
        </p:spPr>
        <p:txBody>
          <a:bodyPr spcFirstLastPara="1" wrap="square" lIns="0" tIns="0" rIns="0" bIns="0" anchor="t" anchorCtr="0">
            <a:sp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5" name="Google Shape;15;p17"/>
          <p:cNvSpPr txBox="1">
            <a:spLocks noGrp="1"/>
          </p:cNvSpPr>
          <p:nvPr>
            <p:ph type="sldNum" idx="12"/>
          </p:nvPr>
        </p:nvSpPr>
        <p:spPr>
          <a:xfrm>
            <a:off x="14474953" y="10517696"/>
            <a:ext cx="4623943" cy="565467"/>
          </a:xfrm>
          <a:prstGeom prst="rect">
            <a:avLst/>
          </a:prstGeom>
          <a:noFill/>
          <a:ln>
            <a:noFill/>
          </a:ln>
        </p:spPr>
        <p:txBody>
          <a:bodyPr spcFirstLastPara="1" wrap="square" lIns="0" tIns="0" rIns="0" bIns="0" anchor="t" anchorCtr="0">
            <a:spAutoFit/>
          </a:bodyPr>
          <a:lstStyle>
            <a:lvl1pPr marL="0" marR="0" lvl="0"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4.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4.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4.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hyperlink" Target="https://hospitalityinsights.ehl.edu/hospitality-industry" TargetMode="Externa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hyperlink" Target="https://wttc.org/Research/Eco-"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4.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4.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4.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4.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Shape 48"/>
        <p:cNvGrpSpPr/>
        <p:nvPr/>
      </p:nvGrpSpPr>
      <p:grpSpPr>
        <a:xfrm>
          <a:off x="0" y="0"/>
          <a:ext cx="0" cy="0"/>
          <a:chOff x="0" y="0"/>
          <a:chExt cx="0" cy="0"/>
        </a:xfrm>
      </p:grpSpPr>
      <p:sp>
        <p:nvSpPr>
          <p:cNvPr id="49" name="Google Shape;49;p1"/>
          <p:cNvSpPr/>
          <p:nvPr/>
        </p:nvSpPr>
        <p:spPr>
          <a:xfrm>
            <a:off x="5795507" y="6038004"/>
            <a:ext cx="343535" cy="288290"/>
          </a:xfrm>
          <a:custGeom>
            <a:avLst/>
            <a:gdLst/>
            <a:ahLst/>
            <a:cxnLst/>
            <a:rect l="l" t="t" r="r" b="b"/>
            <a:pathLst>
              <a:path w="343535" h="288289" extrusionOk="0">
                <a:moveTo>
                  <a:pt x="0" y="288289"/>
                </a:moveTo>
                <a:lnTo>
                  <a:pt x="342921" y="288289"/>
                </a:lnTo>
                <a:lnTo>
                  <a:pt x="342921" y="0"/>
                </a:lnTo>
                <a:lnTo>
                  <a:pt x="0" y="0"/>
                </a:lnTo>
                <a:lnTo>
                  <a:pt x="0" y="288289"/>
                </a:lnTo>
                <a:close/>
              </a:path>
            </a:pathLst>
          </a:custGeom>
          <a:solidFill>
            <a:srgbClr val="FC9204"/>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50" name="Google Shape;50;p1"/>
          <p:cNvSpPr/>
          <p:nvPr/>
        </p:nvSpPr>
        <p:spPr>
          <a:xfrm>
            <a:off x="5795505" y="5551595"/>
            <a:ext cx="860425" cy="774700"/>
          </a:xfrm>
          <a:custGeom>
            <a:avLst/>
            <a:gdLst/>
            <a:ahLst/>
            <a:cxnLst/>
            <a:rect l="l" t="t" r="r" b="b"/>
            <a:pathLst>
              <a:path w="860425" h="774700" extrusionOk="0">
                <a:moveTo>
                  <a:pt x="860336" y="0"/>
                </a:moveTo>
                <a:lnTo>
                  <a:pt x="517423" y="0"/>
                </a:lnTo>
                <a:lnTo>
                  <a:pt x="517423" y="283210"/>
                </a:lnTo>
                <a:lnTo>
                  <a:pt x="342912" y="283210"/>
                </a:lnTo>
                <a:lnTo>
                  <a:pt x="342912" y="0"/>
                </a:lnTo>
                <a:lnTo>
                  <a:pt x="0" y="0"/>
                </a:lnTo>
                <a:lnTo>
                  <a:pt x="0" y="283210"/>
                </a:lnTo>
                <a:lnTo>
                  <a:pt x="0" y="486410"/>
                </a:lnTo>
                <a:lnTo>
                  <a:pt x="517423" y="486410"/>
                </a:lnTo>
                <a:lnTo>
                  <a:pt x="517423" y="774700"/>
                </a:lnTo>
                <a:lnTo>
                  <a:pt x="860336" y="774700"/>
                </a:lnTo>
                <a:lnTo>
                  <a:pt x="860336" y="486410"/>
                </a:lnTo>
                <a:lnTo>
                  <a:pt x="860336" y="283210"/>
                </a:lnTo>
                <a:lnTo>
                  <a:pt x="860336" y="0"/>
                </a:lnTo>
                <a:close/>
              </a:path>
            </a:pathLst>
          </a:custGeom>
          <a:solidFill>
            <a:srgbClr val="FC9204"/>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51" name="Google Shape;51;p1"/>
          <p:cNvSpPr/>
          <p:nvPr/>
        </p:nvSpPr>
        <p:spPr>
          <a:xfrm>
            <a:off x="6776577" y="5539412"/>
            <a:ext cx="794385" cy="799465"/>
          </a:xfrm>
          <a:custGeom>
            <a:avLst/>
            <a:gdLst/>
            <a:ahLst/>
            <a:cxnLst/>
            <a:rect l="l" t="t" r="r" b="b"/>
            <a:pathLst>
              <a:path w="794384" h="799464" extrusionOk="0">
                <a:moveTo>
                  <a:pt x="396689" y="0"/>
                </a:moveTo>
                <a:lnTo>
                  <a:pt x="342983" y="3394"/>
                </a:lnTo>
                <a:lnTo>
                  <a:pt x="291433" y="13574"/>
                </a:lnTo>
                <a:lnTo>
                  <a:pt x="242039" y="30537"/>
                </a:lnTo>
                <a:lnTo>
                  <a:pt x="194800" y="54281"/>
                </a:lnTo>
                <a:lnTo>
                  <a:pt x="151201" y="83736"/>
                </a:lnTo>
                <a:lnTo>
                  <a:pt x="112741" y="117819"/>
                </a:lnTo>
                <a:lnTo>
                  <a:pt x="79419" y="156530"/>
                </a:lnTo>
                <a:lnTo>
                  <a:pt x="51234" y="199868"/>
                </a:lnTo>
                <a:lnTo>
                  <a:pt x="28819" y="246922"/>
                </a:lnTo>
                <a:lnTo>
                  <a:pt x="12808" y="295748"/>
                </a:lnTo>
                <a:lnTo>
                  <a:pt x="3202" y="346347"/>
                </a:lnTo>
                <a:lnTo>
                  <a:pt x="0" y="398720"/>
                </a:lnTo>
                <a:lnTo>
                  <a:pt x="3265" y="452211"/>
                </a:lnTo>
                <a:lnTo>
                  <a:pt x="13061" y="503603"/>
                </a:lnTo>
                <a:lnTo>
                  <a:pt x="29388" y="552901"/>
                </a:lnTo>
                <a:lnTo>
                  <a:pt x="52249" y="600107"/>
                </a:lnTo>
                <a:lnTo>
                  <a:pt x="81006" y="644022"/>
                </a:lnTo>
                <a:lnTo>
                  <a:pt x="114517" y="682926"/>
                </a:lnTo>
                <a:lnTo>
                  <a:pt x="152783" y="716821"/>
                </a:lnTo>
                <a:lnTo>
                  <a:pt x="195805" y="745705"/>
                </a:lnTo>
                <a:lnTo>
                  <a:pt x="242793" y="769005"/>
                </a:lnTo>
                <a:lnTo>
                  <a:pt x="291936" y="785647"/>
                </a:lnTo>
                <a:lnTo>
                  <a:pt x="343234" y="795632"/>
                </a:lnTo>
                <a:lnTo>
                  <a:pt x="396689" y="798959"/>
                </a:lnTo>
                <a:lnTo>
                  <a:pt x="450175" y="795632"/>
                </a:lnTo>
                <a:lnTo>
                  <a:pt x="501568" y="785647"/>
                </a:lnTo>
                <a:lnTo>
                  <a:pt x="550868" y="769005"/>
                </a:lnTo>
                <a:lnTo>
                  <a:pt x="598076" y="745705"/>
                </a:lnTo>
                <a:lnTo>
                  <a:pt x="641480" y="716406"/>
                </a:lnTo>
                <a:lnTo>
                  <a:pt x="679875" y="682290"/>
                </a:lnTo>
                <a:lnTo>
                  <a:pt x="713262" y="643356"/>
                </a:lnTo>
                <a:lnTo>
                  <a:pt x="741642" y="599604"/>
                </a:lnTo>
                <a:lnTo>
                  <a:pt x="764498" y="552428"/>
                </a:lnTo>
                <a:lnTo>
                  <a:pt x="780827" y="503222"/>
                </a:lnTo>
                <a:lnTo>
                  <a:pt x="789267" y="459085"/>
                </a:lnTo>
                <a:lnTo>
                  <a:pt x="396689" y="459085"/>
                </a:lnTo>
                <a:lnTo>
                  <a:pt x="381091" y="457691"/>
                </a:lnTo>
                <a:lnTo>
                  <a:pt x="341905" y="436772"/>
                </a:lnTo>
                <a:lnTo>
                  <a:pt x="321457" y="395298"/>
                </a:lnTo>
                <a:lnTo>
                  <a:pt x="320094" y="377925"/>
                </a:lnTo>
                <a:lnTo>
                  <a:pt x="321457" y="360774"/>
                </a:lnTo>
                <a:lnTo>
                  <a:pt x="341905" y="319592"/>
                </a:lnTo>
                <a:lnTo>
                  <a:pt x="380618" y="298191"/>
                </a:lnTo>
                <a:lnTo>
                  <a:pt x="396186" y="296765"/>
                </a:lnTo>
                <a:lnTo>
                  <a:pt x="781314" y="296765"/>
                </a:lnTo>
                <a:lnTo>
                  <a:pt x="780827" y="294224"/>
                </a:lnTo>
                <a:lnTo>
                  <a:pt x="764498" y="245398"/>
                </a:lnTo>
                <a:lnTo>
                  <a:pt x="741642" y="198852"/>
                </a:lnTo>
                <a:lnTo>
                  <a:pt x="713262" y="155546"/>
                </a:lnTo>
                <a:lnTo>
                  <a:pt x="679875" y="116930"/>
                </a:lnTo>
                <a:lnTo>
                  <a:pt x="641480" y="83007"/>
                </a:lnTo>
                <a:lnTo>
                  <a:pt x="598076" y="53778"/>
                </a:lnTo>
                <a:lnTo>
                  <a:pt x="551058" y="30254"/>
                </a:lnTo>
                <a:lnTo>
                  <a:pt x="501823" y="13448"/>
                </a:lnTo>
                <a:lnTo>
                  <a:pt x="450368" y="3362"/>
                </a:lnTo>
                <a:lnTo>
                  <a:pt x="396689" y="0"/>
                </a:lnTo>
                <a:close/>
              </a:path>
              <a:path w="794384" h="799464" extrusionOk="0">
                <a:moveTo>
                  <a:pt x="781314" y="296765"/>
                </a:moveTo>
                <a:lnTo>
                  <a:pt x="396186" y="296765"/>
                </a:lnTo>
                <a:lnTo>
                  <a:pt x="404415" y="297145"/>
                </a:lnTo>
                <a:lnTo>
                  <a:pt x="412356" y="298284"/>
                </a:lnTo>
                <a:lnTo>
                  <a:pt x="451986" y="319592"/>
                </a:lnTo>
                <a:lnTo>
                  <a:pt x="472337" y="360869"/>
                </a:lnTo>
                <a:lnTo>
                  <a:pt x="473797" y="377925"/>
                </a:lnTo>
                <a:lnTo>
                  <a:pt x="472401" y="394920"/>
                </a:lnTo>
                <a:lnTo>
                  <a:pt x="451473" y="436772"/>
                </a:lnTo>
                <a:lnTo>
                  <a:pt x="412287" y="457691"/>
                </a:lnTo>
                <a:lnTo>
                  <a:pt x="396689" y="459085"/>
                </a:lnTo>
                <a:lnTo>
                  <a:pt x="789267" y="459085"/>
                </a:lnTo>
                <a:lnTo>
                  <a:pt x="790625" y="451986"/>
                </a:lnTo>
                <a:lnTo>
                  <a:pt x="793892" y="398720"/>
                </a:lnTo>
                <a:lnTo>
                  <a:pt x="790687" y="346347"/>
                </a:lnTo>
                <a:lnTo>
                  <a:pt x="790601" y="345204"/>
                </a:lnTo>
                <a:lnTo>
                  <a:pt x="781314" y="296765"/>
                </a:lnTo>
                <a:close/>
              </a:path>
            </a:pathLst>
          </a:custGeom>
          <a:solidFill>
            <a:srgbClr val="FC9204"/>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52" name="Google Shape;52;p1"/>
          <p:cNvSpPr/>
          <p:nvPr/>
        </p:nvSpPr>
        <p:spPr>
          <a:xfrm>
            <a:off x="7629814" y="5539415"/>
            <a:ext cx="726440" cy="799465"/>
          </a:xfrm>
          <a:custGeom>
            <a:avLst/>
            <a:gdLst/>
            <a:ahLst/>
            <a:cxnLst/>
            <a:rect l="l" t="t" r="r" b="b"/>
            <a:pathLst>
              <a:path w="726440" h="799464" extrusionOk="0">
                <a:moveTo>
                  <a:pt x="402270" y="0"/>
                </a:moveTo>
                <a:lnTo>
                  <a:pt x="343566" y="1811"/>
                </a:lnTo>
                <a:lnTo>
                  <a:pt x="289879" y="7245"/>
                </a:lnTo>
                <a:lnTo>
                  <a:pt x="241208" y="16300"/>
                </a:lnTo>
                <a:lnTo>
                  <a:pt x="197554" y="28977"/>
                </a:lnTo>
                <a:lnTo>
                  <a:pt x="158916" y="45274"/>
                </a:lnTo>
                <a:lnTo>
                  <a:pt x="125294" y="65191"/>
                </a:lnTo>
                <a:lnTo>
                  <a:pt x="91691" y="93831"/>
                </a:lnTo>
                <a:lnTo>
                  <a:pt x="65557" y="127604"/>
                </a:lnTo>
                <a:lnTo>
                  <a:pt x="46890" y="166512"/>
                </a:lnTo>
                <a:lnTo>
                  <a:pt x="35690" y="210554"/>
                </a:lnTo>
                <a:lnTo>
                  <a:pt x="31957" y="259730"/>
                </a:lnTo>
                <a:lnTo>
                  <a:pt x="34715" y="296791"/>
                </a:lnTo>
                <a:lnTo>
                  <a:pt x="56782" y="361972"/>
                </a:lnTo>
                <a:lnTo>
                  <a:pt x="103102" y="416000"/>
                </a:lnTo>
                <a:lnTo>
                  <a:pt x="139498" y="440952"/>
                </a:lnTo>
                <a:lnTo>
                  <a:pt x="185278" y="464950"/>
                </a:lnTo>
                <a:lnTo>
                  <a:pt x="240442" y="487995"/>
                </a:lnTo>
                <a:lnTo>
                  <a:pt x="263193" y="497243"/>
                </a:lnTo>
                <a:lnTo>
                  <a:pt x="282741" y="506201"/>
                </a:lnTo>
                <a:lnTo>
                  <a:pt x="322326" y="531866"/>
                </a:lnTo>
                <a:lnTo>
                  <a:pt x="335309" y="562066"/>
                </a:lnTo>
                <a:lnTo>
                  <a:pt x="334278" y="571054"/>
                </a:lnTo>
                <a:lnTo>
                  <a:pt x="300238" y="602583"/>
                </a:lnTo>
                <a:lnTo>
                  <a:pt x="277478" y="605688"/>
                </a:lnTo>
                <a:lnTo>
                  <a:pt x="252148" y="603564"/>
                </a:lnTo>
                <a:lnTo>
                  <a:pt x="200153" y="586569"/>
                </a:lnTo>
                <a:lnTo>
                  <a:pt x="147519" y="553347"/>
                </a:lnTo>
                <a:lnTo>
                  <a:pt x="102626" y="508451"/>
                </a:lnTo>
                <a:lnTo>
                  <a:pt x="83704" y="481912"/>
                </a:lnTo>
                <a:lnTo>
                  <a:pt x="0" y="740616"/>
                </a:lnTo>
                <a:lnTo>
                  <a:pt x="42039" y="755429"/>
                </a:lnTo>
                <a:lnTo>
                  <a:pt x="84460" y="767891"/>
                </a:lnTo>
                <a:lnTo>
                  <a:pt x="127262" y="778003"/>
                </a:lnTo>
                <a:lnTo>
                  <a:pt x="170445" y="785766"/>
                </a:lnTo>
                <a:lnTo>
                  <a:pt x="214419" y="791538"/>
                </a:lnTo>
                <a:lnTo>
                  <a:pt x="259596" y="795661"/>
                </a:lnTo>
                <a:lnTo>
                  <a:pt x="305979" y="798135"/>
                </a:lnTo>
                <a:lnTo>
                  <a:pt x="353570" y="798959"/>
                </a:lnTo>
                <a:lnTo>
                  <a:pt x="412743" y="797135"/>
                </a:lnTo>
                <a:lnTo>
                  <a:pt x="466830" y="791661"/>
                </a:lnTo>
                <a:lnTo>
                  <a:pt x="515831" y="782537"/>
                </a:lnTo>
                <a:lnTo>
                  <a:pt x="559745" y="769764"/>
                </a:lnTo>
                <a:lnTo>
                  <a:pt x="598574" y="753340"/>
                </a:lnTo>
                <a:lnTo>
                  <a:pt x="632315" y="733265"/>
                </a:lnTo>
                <a:lnTo>
                  <a:pt x="666010" y="704687"/>
                </a:lnTo>
                <a:lnTo>
                  <a:pt x="692217" y="671502"/>
                </a:lnTo>
                <a:lnTo>
                  <a:pt x="710938" y="633709"/>
                </a:lnTo>
                <a:lnTo>
                  <a:pt x="722170" y="591311"/>
                </a:lnTo>
                <a:lnTo>
                  <a:pt x="725915" y="544308"/>
                </a:lnTo>
                <a:lnTo>
                  <a:pt x="723219" y="506323"/>
                </a:lnTo>
                <a:lnTo>
                  <a:pt x="701659" y="439873"/>
                </a:lnTo>
                <a:lnTo>
                  <a:pt x="654071" y="383977"/>
                </a:lnTo>
                <a:lnTo>
                  <a:pt x="612031" y="356490"/>
                </a:lnTo>
                <a:lnTo>
                  <a:pt x="556676" y="328938"/>
                </a:lnTo>
                <a:lnTo>
                  <a:pt x="488006" y="301320"/>
                </a:lnTo>
                <a:lnTo>
                  <a:pt x="460971" y="290734"/>
                </a:lnTo>
                <a:lnTo>
                  <a:pt x="437713" y="280779"/>
                </a:lnTo>
                <a:lnTo>
                  <a:pt x="402521" y="262766"/>
                </a:lnTo>
                <a:lnTo>
                  <a:pt x="374878" y="227762"/>
                </a:lnTo>
                <a:lnTo>
                  <a:pt x="375766" y="218523"/>
                </a:lnTo>
                <a:lnTo>
                  <a:pt x="407719" y="185856"/>
                </a:lnTo>
                <a:lnTo>
                  <a:pt x="435243" y="182622"/>
                </a:lnTo>
                <a:lnTo>
                  <a:pt x="461841" y="184477"/>
                </a:lnTo>
                <a:lnTo>
                  <a:pt x="513329" y="199316"/>
                </a:lnTo>
                <a:lnTo>
                  <a:pt x="562246" y="228643"/>
                </a:lnTo>
                <a:lnTo>
                  <a:pt x="606888" y="270363"/>
                </a:lnTo>
                <a:lnTo>
                  <a:pt x="627499" y="295739"/>
                </a:lnTo>
                <a:lnTo>
                  <a:pt x="712721" y="51747"/>
                </a:lnTo>
                <a:lnTo>
                  <a:pt x="663644" y="35673"/>
                </a:lnTo>
                <a:lnTo>
                  <a:pt x="607588" y="22325"/>
                </a:lnTo>
                <a:lnTo>
                  <a:pt x="566118" y="14711"/>
                </a:lnTo>
                <a:lnTo>
                  <a:pt x="523630" y="8436"/>
                </a:lnTo>
                <a:lnTo>
                  <a:pt x="482414" y="3811"/>
                </a:lnTo>
                <a:lnTo>
                  <a:pt x="442087" y="955"/>
                </a:lnTo>
                <a:lnTo>
                  <a:pt x="422115" y="239"/>
                </a:lnTo>
                <a:lnTo>
                  <a:pt x="402270" y="0"/>
                </a:lnTo>
                <a:close/>
              </a:path>
            </a:pathLst>
          </a:custGeom>
          <a:solidFill>
            <a:srgbClr val="FC9204"/>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53" name="Google Shape;53;p1"/>
          <p:cNvSpPr/>
          <p:nvPr/>
        </p:nvSpPr>
        <p:spPr>
          <a:xfrm>
            <a:off x="8452613" y="5551596"/>
            <a:ext cx="777240" cy="774700"/>
          </a:xfrm>
          <a:custGeom>
            <a:avLst/>
            <a:gdLst/>
            <a:ahLst/>
            <a:cxnLst/>
            <a:rect l="l" t="t" r="r" b="b"/>
            <a:pathLst>
              <a:path w="777240" h="774700" extrusionOk="0">
                <a:moveTo>
                  <a:pt x="474812" y="0"/>
                </a:moveTo>
                <a:lnTo>
                  <a:pt x="0" y="0"/>
                </a:lnTo>
                <a:lnTo>
                  <a:pt x="0" y="774091"/>
                </a:lnTo>
                <a:lnTo>
                  <a:pt x="342408" y="774091"/>
                </a:lnTo>
                <a:lnTo>
                  <a:pt x="342408" y="455022"/>
                </a:lnTo>
                <a:lnTo>
                  <a:pt x="692004" y="455022"/>
                </a:lnTo>
                <a:lnTo>
                  <a:pt x="722930" y="421887"/>
                </a:lnTo>
                <a:lnTo>
                  <a:pt x="757456" y="362476"/>
                </a:lnTo>
                <a:lnTo>
                  <a:pt x="765155" y="339874"/>
                </a:lnTo>
                <a:lnTo>
                  <a:pt x="370815" y="339874"/>
                </a:lnTo>
                <a:lnTo>
                  <a:pt x="364093" y="339621"/>
                </a:lnTo>
                <a:lnTo>
                  <a:pt x="357118" y="338860"/>
                </a:lnTo>
                <a:lnTo>
                  <a:pt x="349890" y="337590"/>
                </a:lnTo>
                <a:lnTo>
                  <a:pt x="342408" y="335811"/>
                </a:lnTo>
                <a:lnTo>
                  <a:pt x="342408" y="167398"/>
                </a:lnTo>
                <a:lnTo>
                  <a:pt x="759107" y="167398"/>
                </a:lnTo>
                <a:lnTo>
                  <a:pt x="754319" y="154555"/>
                </a:lnTo>
                <a:lnTo>
                  <a:pt x="726178" y="107269"/>
                </a:lnTo>
                <a:lnTo>
                  <a:pt x="689130" y="68217"/>
                </a:lnTo>
                <a:lnTo>
                  <a:pt x="644233" y="38026"/>
                </a:lnTo>
                <a:lnTo>
                  <a:pt x="592811" y="16674"/>
                </a:lnTo>
                <a:lnTo>
                  <a:pt x="555469" y="7350"/>
                </a:lnTo>
                <a:lnTo>
                  <a:pt x="516024" y="1837"/>
                </a:lnTo>
                <a:lnTo>
                  <a:pt x="495639" y="459"/>
                </a:lnTo>
                <a:lnTo>
                  <a:pt x="474812" y="0"/>
                </a:lnTo>
                <a:close/>
              </a:path>
              <a:path w="777240" h="774700" extrusionOk="0">
                <a:moveTo>
                  <a:pt x="692004" y="455022"/>
                </a:moveTo>
                <a:lnTo>
                  <a:pt x="342408" y="455022"/>
                </a:lnTo>
                <a:lnTo>
                  <a:pt x="366089" y="471793"/>
                </a:lnTo>
                <a:lnTo>
                  <a:pt x="410982" y="497917"/>
                </a:lnTo>
                <a:lnTo>
                  <a:pt x="453058" y="513930"/>
                </a:lnTo>
                <a:lnTo>
                  <a:pt x="496685" y="521536"/>
                </a:lnTo>
                <a:lnTo>
                  <a:pt x="519450" y="522486"/>
                </a:lnTo>
                <a:lnTo>
                  <a:pt x="553151" y="520331"/>
                </a:lnTo>
                <a:lnTo>
                  <a:pt x="617323" y="503085"/>
                </a:lnTo>
                <a:lnTo>
                  <a:pt x="675752" y="469320"/>
                </a:lnTo>
                <a:lnTo>
                  <a:pt x="692004" y="455022"/>
                </a:lnTo>
                <a:close/>
              </a:path>
              <a:path w="777240" h="774700" extrusionOk="0">
                <a:moveTo>
                  <a:pt x="759107" y="167398"/>
                </a:moveTo>
                <a:lnTo>
                  <a:pt x="379443" y="167398"/>
                </a:lnTo>
                <a:lnTo>
                  <a:pt x="396705" y="168792"/>
                </a:lnTo>
                <a:lnTo>
                  <a:pt x="411970" y="172975"/>
                </a:lnTo>
                <a:lnTo>
                  <a:pt x="445498" y="201953"/>
                </a:lnTo>
                <a:lnTo>
                  <a:pt x="457054" y="251604"/>
                </a:lnTo>
                <a:lnTo>
                  <a:pt x="456657" y="261289"/>
                </a:lnTo>
                <a:lnTo>
                  <a:pt x="443103" y="303091"/>
                </a:lnTo>
                <a:lnTo>
                  <a:pt x="413270" y="330040"/>
                </a:lnTo>
                <a:lnTo>
                  <a:pt x="370815" y="339874"/>
                </a:lnTo>
                <a:lnTo>
                  <a:pt x="765155" y="339874"/>
                </a:lnTo>
                <a:lnTo>
                  <a:pt x="768395" y="330361"/>
                </a:lnTo>
                <a:lnTo>
                  <a:pt x="774960" y="296785"/>
                </a:lnTo>
                <a:lnTo>
                  <a:pt x="777149" y="261751"/>
                </a:lnTo>
                <a:lnTo>
                  <a:pt x="774612" y="224307"/>
                </a:lnTo>
                <a:lnTo>
                  <a:pt x="767002" y="188575"/>
                </a:lnTo>
                <a:lnTo>
                  <a:pt x="759107" y="167398"/>
                </a:lnTo>
                <a:close/>
              </a:path>
            </a:pathLst>
          </a:custGeom>
          <a:solidFill>
            <a:srgbClr val="FC9204"/>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54" name="Google Shape;54;p1"/>
          <p:cNvSpPr/>
          <p:nvPr/>
        </p:nvSpPr>
        <p:spPr>
          <a:xfrm>
            <a:off x="9318030" y="5551590"/>
            <a:ext cx="342900" cy="774700"/>
          </a:xfrm>
          <a:custGeom>
            <a:avLst/>
            <a:gdLst/>
            <a:ahLst/>
            <a:cxnLst/>
            <a:rect l="l" t="t" r="r" b="b"/>
            <a:pathLst>
              <a:path w="342900" h="774700" extrusionOk="0">
                <a:moveTo>
                  <a:pt x="342408" y="0"/>
                </a:moveTo>
                <a:lnTo>
                  <a:pt x="0" y="0"/>
                </a:lnTo>
                <a:lnTo>
                  <a:pt x="0" y="774102"/>
                </a:lnTo>
                <a:lnTo>
                  <a:pt x="342408" y="774102"/>
                </a:lnTo>
                <a:lnTo>
                  <a:pt x="342408" y="0"/>
                </a:lnTo>
                <a:close/>
              </a:path>
            </a:pathLst>
          </a:custGeom>
          <a:solidFill>
            <a:srgbClr val="FC9204"/>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55" name="Google Shape;55;p1"/>
          <p:cNvSpPr/>
          <p:nvPr/>
        </p:nvSpPr>
        <p:spPr>
          <a:xfrm>
            <a:off x="11566259" y="5551595"/>
            <a:ext cx="643255" cy="774700"/>
          </a:xfrm>
          <a:custGeom>
            <a:avLst/>
            <a:gdLst/>
            <a:ahLst/>
            <a:cxnLst/>
            <a:rect l="l" t="t" r="r" b="b"/>
            <a:pathLst>
              <a:path w="643254" h="774700" extrusionOk="0">
                <a:moveTo>
                  <a:pt x="643216" y="580390"/>
                </a:moveTo>
                <a:lnTo>
                  <a:pt x="342912" y="580390"/>
                </a:lnTo>
                <a:lnTo>
                  <a:pt x="342912" y="0"/>
                </a:lnTo>
                <a:lnTo>
                  <a:pt x="0" y="0"/>
                </a:lnTo>
                <a:lnTo>
                  <a:pt x="0" y="580390"/>
                </a:lnTo>
                <a:lnTo>
                  <a:pt x="0" y="774700"/>
                </a:lnTo>
                <a:lnTo>
                  <a:pt x="643216" y="774700"/>
                </a:lnTo>
                <a:lnTo>
                  <a:pt x="643216" y="580390"/>
                </a:lnTo>
                <a:close/>
              </a:path>
            </a:pathLst>
          </a:custGeom>
          <a:solidFill>
            <a:srgbClr val="FC9204"/>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56" name="Google Shape;56;p1"/>
          <p:cNvSpPr/>
          <p:nvPr/>
        </p:nvSpPr>
        <p:spPr>
          <a:xfrm>
            <a:off x="12295216" y="5551590"/>
            <a:ext cx="342900" cy="774700"/>
          </a:xfrm>
          <a:custGeom>
            <a:avLst/>
            <a:gdLst/>
            <a:ahLst/>
            <a:cxnLst/>
            <a:rect l="l" t="t" r="r" b="b"/>
            <a:pathLst>
              <a:path w="342900" h="774700" extrusionOk="0">
                <a:moveTo>
                  <a:pt x="342408" y="0"/>
                </a:moveTo>
                <a:lnTo>
                  <a:pt x="0" y="0"/>
                </a:lnTo>
                <a:lnTo>
                  <a:pt x="0" y="774102"/>
                </a:lnTo>
                <a:lnTo>
                  <a:pt x="342408" y="774102"/>
                </a:lnTo>
                <a:lnTo>
                  <a:pt x="342408" y="0"/>
                </a:lnTo>
                <a:close/>
              </a:path>
            </a:pathLst>
          </a:custGeom>
          <a:solidFill>
            <a:srgbClr val="FC9204"/>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57" name="Google Shape;57;p1"/>
          <p:cNvSpPr/>
          <p:nvPr/>
        </p:nvSpPr>
        <p:spPr>
          <a:xfrm>
            <a:off x="12733490" y="5551595"/>
            <a:ext cx="1644014" cy="774700"/>
          </a:xfrm>
          <a:custGeom>
            <a:avLst/>
            <a:gdLst/>
            <a:ahLst/>
            <a:cxnLst/>
            <a:rect l="l" t="t" r="r" b="b"/>
            <a:pathLst>
              <a:path w="1644015" h="774700" extrusionOk="0">
                <a:moveTo>
                  <a:pt x="687870" y="0"/>
                </a:moveTo>
                <a:lnTo>
                  <a:pt x="0" y="0"/>
                </a:lnTo>
                <a:lnTo>
                  <a:pt x="0" y="342900"/>
                </a:lnTo>
                <a:lnTo>
                  <a:pt x="172478" y="342900"/>
                </a:lnTo>
                <a:lnTo>
                  <a:pt x="172478" y="774700"/>
                </a:lnTo>
                <a:lnTo>
                  <a:pt x="515391" y="774700"/>
                </a:lnTo>
                <a:lnTo>
                  <a:pt x="515391" y="342900"/>
                </a:lnTo>
                <a:lnTo>
                  <a:pt x="687870" y="342900"/>
                </a:lnTo>
                <a:lnTo>
                  <a:pt x="687870" y="0"/>
                </a:lnTo>
                <a:close/>
              </a:path>
              <a:path w="1644015" h="774700" extrusionOk="0">
                <a:moveTo>
                  <a:pt x="1643570" y="0"/>
                </a:moveTo>
                <a:lnTo>
                  <a:pt x="1296593" y="0"/>
                </a:lnTo>
                <a:lnTo>
                  <a:pt x="1177391" y="175514"/>
                </a:lnTo>
                <a:lnTo>
                  <a:pt x="1057668" y="0"/>
                </a:lnTo>
                <a:lnTo>
                  <a:pt x="710704" y="0"/>
                </a:lnTo>
                <a:lnTo>
                  <a:pt x="1005941" y="436270"/>
                </a:lnTo>
                <a:lnTo>
                  <a:pt x="1005941" y="774103"/>
                </a:lnTo>
                <a:lnTo>
                  <a:pt x="1348841" y="774103"/>
                </a:lnTo>
                <a:lnTo>
                  <a:pt x="1348841" y="436270"/>
                </a:lnTo>
                <a:lnTo>
                  <a:pt x="1643570" y="0"/>
                </a:lnTo>
                <a:close/>
              </a:path>
            </a:pathLst>
          </a:custGeom>
          <a:solidFill>
            <a:srgbClr val="FC9204"/>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pic>
        <p:nvPicPr>
          <p:cNvPr id="58" name="Google Shape;58;p1"/>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811507" y="4563343"/>
            <a:ext cx="3909706" cy="1762950"/>
          </a:xfrm>
          <a:prstGeom prst="rect">
            <a:avLst/>
          </a:prstGeom>
          <a:noFill/>
          <a:ln>
            <a:noFill/>
          </a:ln>
        </p:spPr>
      </p:pic>
      <p:sp>
        <p:nvSpPr>
          <p:cNvPr id="59" name="Google Shape;59;p1"/>
          <p:cNvSpPr/>
          <p:nvPr/>
        </p:nvSpPr>
        <p:spPr>
          <a:xfrm>
            <a:off x="11834364" y="4920548"/>
            <a:ext cx="417830" cy="102235"/>
          </a:xfrm>
          <a:custGeom>
            <a:avLst/>
            <a:gdLst/>
            <a:ahLst/>
            <a:cxnLst/>
            <a:rect l="l" t="t" r="r" b="b"/>
            <a:pathLst>
              <a:path w="417829" h="102235" extrusionOk="0">
                <a:moveTo>
                  <a:pt x="26598" y="0"/>
                </a:moveTo>
                <a:lnTo>
                  <a:pt x="6690" y="15908"/>
                </a:lnTo>
                <a:lnTo>
                  <a:pt x="0" y="50930"/>
                </a:lnTo>
                <a:lnTo>
                  <a:pt x="6608" y="85959"/>
                </a:lnTo>
                <a:lnTo>
                  <a:pt x="26598" y="101892"/>
                </a:lnTo>
                <a:lnTo>
                  <a:pt x="391006" y="102028"/>
                </a:lnTo>
                <a:lnTo>
                  <a:pt x="410914" y="86119"/>
                </a:lnTo>
                <a:lnTo>
                  <a:pt x="417605" y="51097"/>
                </a:lnTo>
                <a:lnTo>
                  <a:pt x="410996" y="16068"/>
                </a:lnTo>
                <a:lnTo>
                  <a:pt x="391006" y="136"/>
                </a:lnTo>
                <a:lnTo>
                  <a:pt x="26598" y="0"/>
                </a:lnTo>
                <a:close/>
              </a:path>
            </a:pathLst>
          </a:custGeom>
          <a:solidFill>
            <a:srgbClr val="00272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60" name="Google Shape;60;p1"/>
          <p:cNvSpPr/>
          <p:nvPr/>
        </p:nvSpPr>
        <p:spPr>
          <a:xfrm>
            <a:off x="12088013" y="4722310"/>
            <a:ext cx="205104" cy="490855"/>
          </a:xfrm>
          <a:custGeom>
            <a:avLst/>
            <a:gdLst/>
            <a:ahLst/>
            <a:cxnLst/>
            <a:rect l="l" t="t" r="r" b="b"/>
            <a:pathLst>
              <a:path w="205104" h="490854" extrusionOk="0">
                <a:moveTo>
                  <a:pt x="204533" y="214287"/>
                </a:moveTo>
                <a:lnTo>
                  <a:pt x="200482" y="185470"/>
                </a:lnTo>
                <a:lnTo>
                  <a:pt x="184759" y="165900"/>
                </a:lnTo>
                <a:lnTo>
                  <a:pt x="140081" y="137160"/>
                </a:lnTo>
                <a:lnTo>
                  <a:pt x="101650" y="102539"/>
                </a:lnTo>
                <a:lnTo>
                  <a:pt x="69596" y="61976"/>
                </a:lnTo>
                <a:lnTo>
                  <a:pt x="48653" y="23837"/>
                </a:lnTo>
                <a:lnTo>
                  <a:pt x="47167" y="15913"/>
                </a:lnTo>
                <a:lnTo>
                  <a:pt x="40386" y="10528"/>
                </a:lnTo>
                <a:lnTo>
                  <a:pt x="35966" y="4584"/>
                </a:lnTo>
                <a:lnTo>
                  <a:pt x="31203" y="3213"/>
                </a:lnTo>
                <a:lnTo>
                  <a:pt x="27178" y="0"/>
                </a:lnTo>
                <a:lnTo>
                  <a:pt x="23317" y="3086"/>
                </a:lnTo>
                <a:lnTo>
                  <a:pt x="16624" y="5842"/>
                </a:lnTo>
                <a:lnTo>
                  <a:pt x="8255" y="15125"/>
                </a:lnTo>
                <a:lnTo>
                  <a:pt x="7264" y="15913"/>
                </a:lnTo>
                <a:lnTo>
                  <a:pt x="6731" y="18656"/>
                </a:lnTo>
                <a:lnTo>
                  <a:pt x="1511" y="32054"/>
                </a:lnTo>
                <a:lnTo>
                  <a:pt x="0" y="51231"/>
                </a:lnTo>
                <a:lnTo>
                  <a:pt x="2489" y="70510"/>
                </a:lnTo>
                <a:lnTo>
                  <a:pt x="6705" y="83464"/>
                </a:lnTo>
                <a:lnTo>
                  <a:pt x="7188" y="85966"/>
                </a:lnTo>
                <a:lnTo>
                  <a:pt x="7645" y="86347"/>
                </a:lnTo>
                <a:lnTo>
                  <a:pt x="8013" y="87439"/>
                </a:lnTo>
                <a:lnTo>
                  <a:pt x="31038" y="131165"/>
                </a:lnTo>
                <a:lnTo>
                  <a:pt x="59080" y="171030"/>
                </a:lnTo>
                <a:lnTo>
                  <a:pt x="91922" y="206692"/>
                </a:lnTo>
                <a:lnTo>
                  <a:pt x="110756" y="222364"/>
                </a:lnTo>
                <a:lnTo>
                  <a:pt x="97574" y="236448"/>
                </a:lnTo>
                <a:lnTo>
                  <a:pt x="67398" y="276644"/>
                </a:lnTo>
                <a:lnTo>
                  <a:pt x="41770" y="319887"/>
                </a:lnTo>
                <a:lnTo>
                  <a:pt x="20764" y="366026"/>
                </a:lnTo>
                <a:lnTo>
                  <a:pt x="4483" y="414883"/>
                </a:lnTo>
                <a:lnTo>
                  <a:pt x="723" y="451370"/>
                </a:lnTo>
                <a:lnTo>
                  <a:pt x="4318" y="470179"/>
                </a:lnTo>
                <a:lnTo>
                  <a:pt x="13627" y="484581"/>
                </a:lnTo>
                <a:lnTo>
                  <a:pt x="25400" y="490334"/>
                </a:lnTo>
                <a:lnTo>
                  <a:pt x="35445" y="487540"/>
                </a:lnTo>
                <a:lnTo>
                  <a:pt x="43281" y="478701"/>
                </a:lnTo>
                <a:lnTo>
                  <a:pt x="48463" y="466305"/>
                </a:lnTo>
                <a:lnTo>
                  <a:pt x="64884" y="419049"/>
                </a:lnTo>
                <a:lnTo>
                  <a:pt x="86956" y="374916"/>
                </a:lnTo>
                <a:lnTo>
                  <a:pt x="114452" y="334200"/>
                </a:lnTo>
                <a:lnTo>
                  <a:pt x="147142" y="297180"/>
                </a:lnTo>
                <a:lnTo>
                  <a:pt x="184759" y="264147"/>
                </a:lnTo>
                <a:lnTo>
                  <a:pt x="198704" y="243471"/>
                </a:lnTo>
                <a:lnTo>
                  <a:pt x="204533" y="214287"/>
                </a:lnTo>
                <a:close/>
              </a:path>
            </a:pathLst>
          </a:custGeom>
          <a:solidFill>
            <a:srgbClr val="00272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pic>
        <p:nvPicPr>
          <p:cNvPr id="61" name="Google Shape;61;p1"/>
          <p:cNvPicPr preferRelativeResize="0">
            <a:picLocks noChangeAspect="1"/>
          </p:cNvPicPr>
          <p:nvPr/>
        </p:nvPicPr>
        <p:blipFill>
          <a:blip r:embed="rId4" cstate="email">
            <a:extLst>
              <a:ext uri="{28A0092B-C50C-407E-A947-70E740481C1C}">
                <a14:useLocalDpi xmlns:a14="http://schemas.microsoft.com/office/drawing/2010/main"/>
              </a:ext>
            </a:extLst>
          </a:blip>
          <a:srcRect/>
          <a:stretch/>
        </p:blipFill>
        <p:spPr>
          <a:xfrm>
            <a:off x="1653318" y="910719"/>
            <a:ext cx="3586134" cy="639202"/>
          </a:xfrm>
          <a:prstGeom prst="rect">
            <a:avLst/>
          </a:prstGeom>
          <a:noFill/>
          <a:ln>
            <a:noFill/>
          </a:ln>
        </p:spPr>
      </p:pic>
      <p:sp>
        <p:nvSpPr>
          <p:cNvPr id="62" name="Google Shape;62;p1"/>
          <p:cNvSpPr txBox="1"/>
          <p:nvPr/>
        </p:nvSpPr>
        <p:spPr>
          <a:xfrm>
            <a:off x="5433783" y="7302365"/>
            <a:ext cx="9236533" cy="267761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pl-PL" sz="2800" b="1" i="0" u="none" strike="noStrike" cap="none" dirty="0">
                <a:solidFill>
                  <a:srgbClr val="FD9107"/>
                </a:solidFill>
                <a:latin typeface="Calibri"/>
                <a:ea typeface="Calibri"/>
                <a:cs typeface="Calibri"/>
                <a:sym typeface="Calibri"/>
              </a:rPr>
              <a:t>RAPORT</a:t>
            </a:r>
            <a:r>
              <a:rPr lang="pl-PL" sz="2800" b="1" dirty="0">
                <a:solidFill>
                  <a:srgbClr val="FD9107"/>
                </a:solidFill>
                <a:latin typeface="Calibri"/>
                <a:ea typeface="Calibri"/>
                <a:cs typeface="Calibri"/>
                <a:sym typeface="Calibri"/>
              </a:rPr>
              <a:t>:</a:t>
            </a:r>
            <a:r>
              <a:rPr lang="pl-PL" sz="2800" b="1" i="0" u="none" strike="noStrike" cap="none" dirty="0">
                <a:solidFill>
                  <a:srgbClr val="FD9107"/>
                </a:solidFill>
                <a:latin typeface="Calibri"/>
                <a:ea typeface="Calibri"/>
                <a:cs typeface="Calibri"/>
                <a:sym typeface="Calibri"/>
              </a:rPr>
              <a:t> Wyzwania związane z przyciąganiem i utrzymaniem wysokiej jakości pracowników </a:t>
            </a:r>
            <a:br>
              <a:rPr lang="pl-PL" sz="2800" b="1" i="0" u="none" strike="noStrike" cap="none" dirty="0">
                <a:solidFill>
                  <a:srgbClr val="FD9107"/>
                </a:solidFill>
                <a:latin typeface="Calibri"/>
                <a:ea typeface="Calibri"/>
                <a:cs typeface="Calibri"/>
                <a:sym typeface="Calibri"/>
              </a:rPr>
            </a:br>
            <a:r>
              <a:rPr lang="pl-PL" sz="2800" b="1" i="0" u="none" strike="noStrike" cap="none" dirty="0">
                <a:solidFill>
                  <a:srgbClr val="FD9107"/>
                </a:solidFill>
                <a:latin typeface="Calibri"/>
                <a:ea typeface="Calibri"/>
                <a:cs typeface="Calibri"/>
                <a:sym typeface="Calibri"/>
              </a:rPr>
              <a:t>w branży hotelarskiej</a:t>
            </a:r>
            <a:endParaRPr lang="pl-PL"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800"/>
              <a:buFont typeface="Arial"/>
              <a:buNone/>
            </a:pPr>
            <a:endParaRPr lang="pl-PL" sz="2800" b="1" i="0" u="none" strike="noStrike" cap="none" dirty="0">
              <a:solidFill>
                <a:srgbClr val="FD9107"/>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800"/>
              <a:buFont typeface="Arial"/>
              <a:buNone/>
            </a:pPr>
            <a:endParaRPr lang="pl-PL" sz="2800" b="1" i="0" u="none" strike="noStrike" cap="none" dirty="0">
              <a:solidFill>
                <a:srgbClr val="FD9107"/>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800"/>
              <a:buFont typeface="Arial"/>
              <a:buNone/>
            </a:pPr>
            <a:endParaRPr lang="pl-PL" sz="2800" b="1" i="0" u="none" strike="noStrike" cap="none" dirty="0">
              <a:solidFill>
                <a:srgbClr val="FD9107"/>
              </a:solidFill>
              <a:latin typeface="Calibri"/>
              <a:ea typeface="Calibri"/>
              <a:cs typeface="Calibri"/>
              <a:sym typeface="Calibri"/>
            </a:endParaRPr>
          </a:p>
        </p:txBody>
      </p:sp>
      <p:sp>
        <p:nvSpPr>
          <p:cNvPr id="63" name="Google Shape;63;p1"/>
          <p:cNvSpPr txBox="1">
            <a:spLocks noGrp="1"/>
          </p:cNvSpPr>
          <p:nvPr>
            <p:ph type="ftr" idx="11"/>
          </p:nvPr>
        </p:nvSpPr>
        <p:spPr>
          <a:xfrm>
            <a:off x="2801859" y="10306989"/>
            <a:ext cx="14500382" cy="492443"/>
          </a:xfrm>
          <a:prstGeom prst="rect">
            <a:avLst/>
          </a:prstGeom>
          <a:noFill/>
          <a:ln>
            <a:noFill/>
          </a:ln>
        </p:spPr>
        <p:txBody>
          <a:bodyPr spcFirstLastPara="1" wrap="square" lIns="0" tIns="0" rIns="0" bIns="0" anchor="t" anchorCtr="0">
            <a:spAutoFit/>
          </a:bodyPr>
          <a:lstStyle/>
          <a:p>
            <a:pPr marL="0" lvl="0" indent="0" rtl="0">
              <a:lnSpc>
                <a:spcPct val="100000"/>
              </a:lnSpc>
              <a:spcBef>
                <a:spcPts val="0"/>
              </a:spcBef>
              <a:spcAft>
                <a:spcPts val="0"/>
              </a:spcAft>
              <a:buSzPts val="1400"/>
              <a:buNone/>
            </a:pPr>
            <a:r>
              <a:rPr lang="pl-PL" sz="1600" dirty="0">
                <a:latin typeface="Calibri"/>
                <a:ea typeface="Calibri"/>
                <a:cs typeface="Calibri"/>
                <a:sym typeface="Calibri"/>
              </a:rPr>
              <a:t>Sfinansowane ze środków UE. Wyrażone poglądy i opinie są jedynie opiniami autora lub autorów i niekoniecznie odzwierciedlają poglądy i opinie Unii Europejskiej lub Europejskiej Agencji Wykonawczej ds. Edukacji i Kultury (EACEA). Unia Europejska ani EACEA nie ponoszą za nie odpowiedzialności.</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10"/>
          <p:cNvSpPr txBox="1"/>
          <p:nvPr/>
        </p:nvSpPr>
        <p:spPr>
          <a:xfrm>
            <a:off x="2610400" y="3102847"/>
            <a:ext cx="4114800" cy="2226620"/>
          </a:xfrm>
          <a:prstGeom prst="rect">
            <a:avLst/>
          </a:prstGeom>
          <a:noFill/>
          <a:ln>
            <a:noFill/>
          </a:ln>
        </p:spPr>
        <p:txBody>
          <a:bodyPr spcFirstLastPara="1" wrap="square" lIns="0" tIns="12050" rIns="0" bIns="0" anchor="t" anchorCtr="0">
            <a:spAutoFit/>
          </a:bodyPr>
          <a:lstStyle/>
          <a:p>
            <a:pPr marL="12700" marR="5080" lvl="0" indent="0" algn="l" rtl="0">
              <a:lnSpc>
                <a:spcPct val="123300"/>
              </a:lnSpc>
              <a:spcBef>
                <a:spcPts val="0"/>
              </a:spcBef>
              <a:spcAft>
                <a:spcPts val="0"/>
              </a:spcAft>
              <a:buClr>
                <a:srgbClr val="000000"/>
              </a:buClr>
              <a:buSzPts val="1950"/>
              <a:buFont typeface="Arial"/>
              <a:buNone/>
            </a:pPr>
            <a:r>
              <a:rPr lang="pl-PL" sz="1950" b="0" i="0" u="none" strike="noStrike" cap="none" dirty="0">
                <a:solidFill>
                  <a:srgbClr val="000000"/>
                </a:solidFill>
                <a:latin typeface="Calibri"/>
                <a:ea typeface="Calibri"/>
                <a:cs typeface="Calibri"/>
                <a:sym typeface="Calibri"/>
              </a:rPr>
              <a:t>Ze względu na niedobór siły roboczej sektor hotelarski jest postrzegany jako branża zatrudniająca osoby niewykwalifikowane, rozpoczynające dopiero pracę, którym na ogół brakuje motywacji.</a:t>
            </a:r>
          </a:p>
        </p:txBody>
      </p:sp>
      <p:sp>
        <p:nvSpPr>
          <p:cNvPr id="202" name="Google Shape;202;p10"/>
          <p:cNvSpPr txBox="1">
            <a:spLocks noGrp="1"/>
          </p:cNvSpPr>
          <p:nvPr>
            <p:ph type="title"/>
          </p:nvPr>
        </p:nvSpPr>
        <p:spPr>
          <a:xfrm>
            <a:off x="2594074" y="1856439"/>
            <a:ext cx="3488690" cy="528319"/>
          </a:xfrm>
          <a:prstGeom prst="rect">
            <a:avLst/>
          </a:prstGeom>
          <a:noFill/>
          <a:ln>
            <a:noFill/>
          </a:ln>
        </p:spPr>
        <p:txBody>
          <a:bodyPr spcFirstLastPara="1" wrap="square" lIns="0" tIns="12050" rIns="0" bIns="0" anchor="t" anchorCtr="0">
            <a:spAutoFit/>
          </a:bodyPr>
          <a:lstStyle/>
          <a:p>
            <a:pPr marL="12700" lvl="0" indent="0" algn="l" rtl="0">
              <a:lnSpc>
                <a:spcPct val="100000"/>
              </a:lnSpc>
              <a:spcBef>
                <a:spcPts val="0"/>
              </a:spcBef>
              <a:spcAft>
                <a:spcPts val="0"/>
              </a:spcAft>
              <a:buSzPts val="1400"/>
              <a:buNone/>
            </a:pPr>
            <a:r>
              <a:rPr lang="pl-PL" dirty="0"/>
              <a:t>Stereotyp</a:t>
            </a:r>
            <a:endParaRPr dirty="0"/>
          </a:p>
        </p:txBody>
      </p:sp>
      <p:grpSp>
        <p:nvGrpSpPr>
          <p:cNvPr id="203" name="Google Shape;203;p10"/>
          <p:cNvGrpSpPr/>
          <p:nvPr/>
        </p:nvGrpSpPr>
        <p:grpSpPr>
          <a:xfrm>
            <a:off x="1126063" y="1535442"/>
            <a:ext cx="4167066" cy="9260106"/>
            <a:chOff x="1126063" y="1535442"/>
            <a:chExt cx="4167066" cy="9260106"/>
          </a:xfrm>
        </p:grpSpPr>
        <p:pic>
          <p:nvPicPr>
            <p:cNvPr id="204" name="Google Shape;204;p10"/>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26063" y="1535442"/>
              <a:ext cx="1221941" cy="1235970"/>
            </a:xfrm>
            <a:prstGeom prst="rect">
              <a:avLst/>
            </a:prstGeom>
            <a:noFill/>
            <a:ln>
              <a:noFill/>
            </a:ln>
          </p:spPr>
        </p:pic>
        <p:sp>
          <p:nvSpPr>
            <p:cNvPr id="205" name="Google Shape;205;p10"/>
            <p:cNvSpPr/>
            <p:nvPr/>
          </p:nvSpPr>
          <p:spPr>
            <a:xfrm>
              <a:off x="1687563" y="3219678"/>
              <a:ext cx="73660" cy="1284605"/>
            </a:xfrm>
            <a:custGeom>
              <a:avLst/>
              <a:gdLst/>
              <a:ahLst/>
              <a:cxnLst/>
              <a:rect l="l" t="t" r="r" b="b"/>
              <a:pathLst>
                <a:path w="73660" h="1284604" extrusionOk="0">
                  <a:moveTo>
                    <a:pt x="36794" y="0"/>
                  </a:moveTo>
                  <a:lnTo>
                    <a:pt x="22471" y="2891"/>
                  </a:lnTo>
                  <a:lnTo>
                    <a:pt x="10775" y="10775"/>
                  </a:lnTo>
                  <a:lnTo>
                    <a:pt x="2891" y="22471"/>
                  </a:lnTo>
                  <a:lnTo>
                    <a:pt x="0" y="36794"/>
                  </a:lnTo>
                  <a:lnTo>
                    <a:pt x="0" y="1247208"/>
                  </a:lnTo>
                  <a:lnTo>
                    <a:pt x="2891" y="1261531"/>
                  </a:lnTo>
                  <a:lnTo>
                    <a:pt x="10775" y="1273226"/>
                  </a:lnTo>
                  <a:lnTo>
                    <a:pt x="22471" y="1281111"/>
                  </a:lnTo>
                  <a:lnTo>
                    <a:pt x="36794" y="1284002"/>
                  </a:lnTo>
                  <a:lnTo>
                    <a:pt x="51118" y="1281111"/>
                  </a:lnTo>
                  <a:lnTo>
                    <a:pt x="62813" y="1273226"/>
                  </a:lnTo>
                  <a:lnTo>
                    <a:pt x="70698" y="1261531"/>
                  </a:lnTo>
                  <a:lnTo>
                    <a:pt x="73589" y="1247208"/>
                  </a:lnTo>
                  <a:lnTo>
                    <a:pt x="73589" y="36794"/>
                  </a:lnTo>
                  <a:lnTo>
                    <a:pt x="70698" y="22471"/>
                  </a:lnTo>
                  <a:lnTo>
                    <a:pt x="62813" y="10775"/>
                  </a:lnTo>
                  <a:lnTo>
                    <a:pt x="51118" y="2891"/>
                  </a:lnTo>
                  <a:lnTo>
                    <a:pt x="36794" y="0"/>
                  </a:lnTo>
                  <a:close/>
                </a:path>
              </a:pathLst>
            </a:custGeom>
            <a:solidFill>
              <a:srgbClr val="F7921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pic>
          <p:nvPicPr>
            <p:cNvPr id="206" name="Google Shape;206;p10"/>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504748" y="7076743"/>
              <a:ext cx="3788381" cy="3718805"/>
            </a:xfrm>
            <a:prstGeom prst="rect">
              <a:avLst/>
            </a:prstGeom>
            <a:noFill/>
            <a:ln>
              <a:noFill/>
            </a:ln>
          </p:spPr>
        </p:pic>
      </p:grpSp>
      <p:sp>
        <p:nvSpPr>
          <p:cNvPr id="207" name="Google Shape;207;p10"/>
          <p:cNvSpPr txBox="1"/>
          <p:nvPr/>
        </p:nvSpPr>
        <p:spPr>
          <a:xfrm>
            <a:off x="9448741" y="1856439"/>
            <a:ext cx="6394450" cy="528320"/>
          </a:xfrm>
          <a:prstGeom prst="rect">
            <a:avLst/>
          </a:prstGeom>
          <a:noFill/>
          <a:ln>
            <a:noFill/>
          </a:ln>
        </p:spPr>
        <p:txBody>
          <a:bodyPr spcFirstLastPara="1" wrap="square" lIns="0" tIns="12050" rIns="0" bIns="0" anchor="t" anchorCtr="0">
            <a:spAutoFit/>
          </a:bodyPr>
          <a:lstStyle/>
          <a:p>
            <a:pPr marL="12700" marR="0" lvl="0" indent="0" algn="l" rtl="0">
              <a:lnSpc>
                <a:spcPct val="100000"/>
              </a:lnSpc>
              <a:spcBef>
                <a:spcPts val="0"/>
              </a:spcBef>
              <a:spcAft>
                <a:spcPts val="0"/>
              </a:spcAft>
              <a:buClr>
                <a:srgbClr val="000000"/>
              </a:buClr>
              <a:buSzPts val="3300"/>
              <a:buFont typeface="Arial"/>
              <a:buNone/>
            </a:pPr>
            <a:r>
              <a:rPr lang="en-US" sz="3300" b="1" i="0" u="none" strike="noStrike" cap="none">
                <a:solidFill>
                  <a:srgbClr val="F7921E"/>
                </a:solidFill>
                <a:latin typeface="Calibri"/>
                <a:ea typeface="Calibri"/>
                <a:cs typeface="Calibri"/>
                <a:sym typeface="Calibri"/>
              </a:rPr>
              <a:t>Kontrargument</a:t>
            </a:r>
            <a:endParaRPr sz="3300" b="0" i="0" u="none" strike="noStrike" cap="none">
              <a:solidFill>
                <a:srgbClr val="000000"/>
              </a:solidFill>
              <a:latin typeface="Calibri"/>
              <a:ea typeface="Calibri"/>
              <a:cs typeface="Calibri"/>
              <a:sym typeface="Calibri"/>
            </a:endParaRPr>
          </a:p>
        </p:txBody>
      </p:sp>
      <p:sp>
        <p:nvSpPr>
          <p:cNvPr id="208" name="Google Shape;208;p10"/>
          <p:cNvSpPr/>
          <p:nvPr/>
        </p:nvSpPr>
        <p:spPr>
          <a:xfrm>
            <a:off x="8551868" y="3219678"/>
            <a:ext cx="73660" cy="1284605"/>
          </a:xfrm>
          <a:custGeom>
            <a:avLst/>
            <a:gdLst/>
            <a:ahLst/>
            <a:cxnLst/>
            <a:rect l="l" t="t" r="r" b="b"/>
            <a:pathLst>
              <a:path w="73659" h="1284604" extrusionOk="0">
                <a:moveTo>
                  <a:pt x="36794" y="0"/>
                </a:moveTo>
                <a:lnTo>
                  <a:pt x="22471" y="2891"/>
                </a:lnTo>
                <a:lnTo>
                  <a:pt x="10775" y="10775"/>
                </a:lnTo>
                <a:lnTo>
                  <a:pt x="2891" y="22471"/>
                </a:lnTo>
                <a:lnTo>
                  <a:pt x="0" y="36794"/>
                </a:lnTo>
                <a:lnTo>
                  <a:pt x="0" y="1247208"/>
                </a:lnTo>
                <a:lnTo>
                  <a:pt x="2891" y="1261531"/>
                </a:lnTo>
                <a:lnTo>
                  <a:pt x="10775" y="1273226"/>
                </a:lnTo>
                <a:lnTo>
                  <a:pt x="22471" y="1281111"/>
                </a:lnTo>
                <a:lnTo>
                  <a:pt x="36794" y="1284002"/>
                </a:lnTo>
                <a:lnTo>
                  <a:pt x="51118" y="1281111"/>
                </a:lnTo>
                <a:lnTo>
                  <a:pt x="62813" y="1273226"/>
                </a:lnTo>
                <a:lnTo>
                  <a:pt x="70698" y="1261531"/>
                </a:lnTo>
                <a:lnTo>
                  <a:pt x="73589" y="1247208"/>
                </a:lnTo>
                <a:lnTo>
                  <a:pt x="73589" y="36794"/>
                </a:lnTo>
                <a:lnTo>
                  <a:pt x="70698" y="22471"/>
                </a:lnTo>
                <a:lnTo>
                  <a:pt x="62813" y="10775"/>
                </a:lnTo>
                <a:lnTo>
                  <a:pt x="51118" y="2891"/>
                </a:lnTo>
                <a:lnTo>
                  <a:pt x="36794" y="0"/>
                </a:lnTo>
                <a:close/>
              </a:path>
            </a:pathLst>
          </a:custGeom>
          <a:solidFill>
            <a:srgbClr val="F7921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09" name="Google Shape;209;p10"/>
          <p:cNvSpPr txBox="1"/>
          <p:nvPr/>
        </p:nvSpPr>
        <p:spPr>
          <a:xfrm>
            <a:off x="9457111" y="3083669"/>
            <a:ext cx="8739505" cy="1857545"/>
          </a:xfrm>
          <a:prstGeom prst="rect">
            <a:avLst/>
          </a:prstGeom>
          <a:noFill/>
          <a:ln>
            <a:noFill/>
          </a:ln>
        </p:spPr>
        <p:txBody>
          <a:bodyPr spcFirstLastPara="1" wrap="square" lIns="0" tIns="12050" rIns="0" bIns="0" anchor="t" anchorCtr="0">
            <a:spAutoFit/>
          </a:bodyPr>
          <a:lstStyle/>
          <a:p>
            <a:pPr marL="12700" marR="5080" lvl="0" indent="0" algn="l" rtl="0">
              <a:lnSpc>
                <a:spcPct val="123300"/>
              </a:lnSpc>
              <a:spcBef>
                <a:spcPts val="0"/>
              </a:spcBef>
              <a:spcAft>
                <a:spcPts val="0"/>
              </a:spcAft>
              <a:buClr>
                <a:srgbClr val="000000"/>
              </a:buClr>
              <a:buSzPts val="1950"/>
              <a:buFont typeface="Arial"/>
              <a:buNone/>
            </a:pPr>
            <a:r>
              <a:rPr lang="pl-PL" sz="1950" b="1" i="0" u="none" strike="noStrike" cap="none" dirty="0">
                <a:solidFill>
                  <a:srgbClr val="000000"/>
                </a:solidFill>
                <a:latin typeface="Calibri"/>
                <a:ea typeface="Calibri"/>
                <a:cs typeface="Calibri"/>
                <a:sym typeface="Calibri"/>
              </a:rPr>
              <a:t>Hotelarstwo to świetne miejsce do rozwoju. </a:t>
            </a:r>
            <a:r>
              <a:rPr lang="pl-PL" sz="1950" b="0" i="0" u="none" strike="noStrike" cap="none" dirty="0">
                <a:solidFill>
                  <a:srgbClr val="000000"/>
                </a:solidFill>
                <a:latin typeface="Calibri"/>
                <a:ea typeface="Calibri"/>
                <a:cs typeface="Calibri"/>
                <a:sym typeface="Calibri"/>
              </a:rPr>
              <a:t>Istnieje wiele możliwości rozwoju i </a:t>
            </a:r>
            <a:r>
              <a:rPr lang="pl-PL" sz="1950" b="1" i="0" u="none" strike="noStrike" cap="none" dirty="0">
                <a:solidFill>
                  <a:srgbClr val="000000"/>
                </a:solidFill>
                <a:latin typeface="Calibri"/>
                <a:ea typeface="Calibri"/>
                <a:cs typeface="Calibri"/>
                <a:sym typeface="Calibri"/>
              </a:rPr>
              <a:t>budowania długoterminowej kariery. </a:t>
            </a:r>
            <a:r>
              <a:rPr lang="pl-PL" sz="1950" b="0" i="0" u="none" strike="noStrike" cap="none" dirty="0">
                <a:solidFill>
                  <a:srgbClr val="000000"/>
                </a:solidFill>
                <a:latin typeface="Calibri"/>
                <a:ea typeface="Calibri"/>
                <a:cs typeface="Calibri"/>
                <a:sym typeface="Calibri"/>
              </a:rPr>
              <a:t>Można rozpocząć karierę jako stażysta lub praktykant, a po kilku latach zostać własnym szefem i przedsiębiorcą. Wielu właścicieli restauracji i hotelarzy nie kształciło się w szkołach o profilu hotelarskim, a i tak stali się odnoszącymi sukcesy przedsiębiorcami.</a:t>
            </a:r>
          </a:p>
        </p:txBody>
      </p:sp>
      <p:sp>
        <p:nvSpPr>
          <p:cNvPr id="210" name="Google Shape;210;p10"/>
          <p:cNvSpPr txBox="1"/>
          <p:nvPr/>
        </p:nvSpPr>
        <p:spPr>
          <a:xfrm>
            <a:off x="9448741" y="5329467"/>
            <a:ext cx="8709660" cy="4379774"/>
          </a:xfrm>
          <a:prstGeom prst="rect">
            <a:avLst/>
          </a:prstGeom>
          <a:noFill/>
          <a:ln>
            <a:noFill/>
          </a:ln>
        </p:spPr>
        <p:txBody>
          <a:bodyPr spcFirstLastPara="1" wrap="square" lIns="0" tIns="12050" rIns="0" bIns="0" anchor="t" anchorCtr="0">
            <a:spAutoFit/>
          </a:bodyPr>
          <a:lstStyle/>
          <a:p>
            <a:pPr marL="12700" marR="5080" lvl="0" indent="0" algn="just" rtl="0">
              <a:lnSpc>
                <a:spcPct val="123300"/>
              </a:lnSpc>
              <a:spcBef>
                <a:spcPts val="0"/>
              </a:spcBef>
              <a:spcAft>
                <a:spcPts val="0"/>
              </a:spcAft>
              <a:buClr>
                <a:srgbClr val="000000"/>
              </a:buClr>
              <a:buSzPts val="1950"/>
              <a:buFont typeface="Arial"/>
              <a:buNone/>
            </a:pPr>
            <a:r>
              <a:rPr lang="pl-PL" sz="1950" b="1" i="0" u="none" strike="noStrike" cap="none" dirty="0">
                <a:solidFill>
                  <a:srgbClr val="000000"/>
                </a:solidFill>
                <a:latin typeface="Calibri"/>
                <a:ea typeface="Calibri"/>
                <a:cs typeface="Calibri"/>
                <a:sym typeface="Calibri"/>
              </a:rPr>
              <a:t>Pozwala również</a:t>
            </a:r>
            <a:r>
              <a:rPr lang="pl-PL" sz="1950" b="0" i="0" u="none" strike="noStrike" cap="none" dirty="0">
                <a:solidFill>
                  <a:srgbClr val="000000"/>
                </a:solidFill>
                <a:latin typeface="Calibri"/>
                <a:ea typeface="Calibri"/>
                <a:cs typeface="Calibri"/>
                <a:sym typeface="Calibri"/>
              </a:rPr>
              <a:t> </a:t>
            </a:r>
            <a:r>
              <a:rPr lang="pl-PL" sz="1950" b="1" i="0" u="none" strike="noStrike" cap="none" dirty="0">
                <a:solidFill>
                  <a:srgbClr val="000000"/>
                </a:solidFill>
                <a:latin typeface="Calibri"/>
                <a:ea typeface="Calibri"/>
                <a:cs typeface="Calibri"/>
                <a:sym typeface="Calibri"/>
              </a:rPr>
              <a:t>wielu osobom pozostającym bez zatrudnienia odzyskać oparcie w życiu zawodowym</a:t>
            </a:r>
            <a:r>
              <a:rPr lang="pl-PL" sz="1950" b="0" i="0" u="none" strike="noStrike" cap="none" dirty="0">
                <a:solidFill>
                  <a:srgbClr val="000000"/>
                </a:solidFill>
                <a:latin typeface="Calibri"/>
                <a:ea typeface="Calibri"/>
                <a:cs typeface="Calibri"/>
                <a:sym typeface="Calibri"/>
              </a:rPr>
              <a:t>. Wejście do renomowanej firmy, praca w firmowym uniformie oraz współpraca ze znanymi ludźmi często jest już źródłem społecznej dumy.</a:t>
            </a:r>
          </a:p>
          <a:p>
            <a:pPr marL="0" marR="0" lvl="0" indent="0" algn="l" rtl="0">
              <a:lnSpc>
                <a:spcPct val="100000"/>
              </a:lnSpc>
              <a:spcBef>
                <a:spcPts val="0"/>
              </a:spcBef>
              <a:spcAft>
                <a:spcPts val="0"/>
              </a:spcAft>
              <a:buClr>
                <a:srgbClr val="000000"/>
              </a:buClr>
              <a:buSzPts val="2000"/>
              <a:buFont typeface="Arial"/>
              <a:buNone/>
            </a:pPr>
            <a:endParaRPr lang="pl-PL" sz="2000" b="0" i="0" u="none" strike="noStrike" cap="none" dirty="0">
              <a:solidFill>
                <a:srgbClr val="000000"/>
              </a:solidFill>
              <a:latin typeface="Calibri"/>
              <a:ea typeface="Calibri"/>
              <a:cs typeface="Calibri"/>
              <a:sym typeface="Calibri"/>
            </a:endParaRPr>
          </a:p>
          <a:p>
            <a:pPr marL="12700" marR="69215" lvl="0" indent="0" algn="l" rtl="0">
              <a:lnSpc>
                <a:spcPct val="123300"/>
              </a:lnSpc>
              <a:spcBef>
                <a:spcPts val="0"/>
              </a:spcBef>
              <a:spcAft>
                <a:spcPts val="0"/>
              </a:spcAft>
              <a:buClr>
                <a:srgbClr val="000000"/>
              </a:buClr>
              <a:buSzPts val="1950"/>
              <a:buFont typeface="Arial"/>
              <a:buNone/>
            </a:pPr>
            <a:r>
              <a:rPr lang="pl-PL" sz="1950" b="0" i="0" u="none" strike="noStrike" cap="none" dirty="0">
                <a:solidFill>
                  <a:srgbClr val="000000"/>
                </a:solidFill>
                <a:latin typeface="Calibri"/>
                <a:ea typeface="Calibri"/>
                <a:cs typeface="Calibri"/>
                <a:sym typeface="Calibri"/>
              </a:rPr>
              <a:t>Wszystkie poważne firmy organizują szkolenia wewnętrzne, aby pomóc swoim pracownikom w awansie na stanowiska kwalifikowane. </a:t>
            </a:r>
            <a:r>
              <a:rPr lang="pl-PL" sz="1950" b="1" i="0" u="none" strike="noStrike" cap="none" dirty="0">
                <a:solidFill>
                  <a:srgbClr val="000000"/>
                </a:solidFill>
                <a:latin typeface="Calibri"/>
                <a:ea typeface="Calibri"/>
                <a:cs typeface="Calibri"/>
                <a:sym typeface="Calibri"/>
              </a:rPr>
              <a:t>Pracodawcy i szkoły podejmują współpracę aby oferować krótkie kursy przygotowujące do konkretnej pracy dla swoich przyszłych pracowników</a:t>
            </a:r>
            <a:r>
              <a:rPr lang="pl-PL" sz="1950" b="0" i="0" u="none" strike="noStrike" cap="none" dirty="0">
                <a:solidFill>
                  <a:srgbClr val="000000"/>
                </a:solidFill>
                <a:latin typeface="Calibri"/>
                <a:ea typeface="Calibri"/>
                <a:cs typeface="Calibri"/>
                <a:sym typeface="Calibri"/>
              </a:rPr>
              <a:t>. Postęp w karierze może być również poprzeczny (kelner specjalizuje się w przygotowywaniu bufetów, następnie pracuje w kuchni, a po jej zakończeniu może zostać kucharzem; </a:t>
            </a:r>
            <a:r>
              <a:rPr lang="pl-PL" sz="1950" dirty="0">
                <a:latin typeface="Calibri"/>
                <a:ea typeface="Calibri"/>
                <a:cs typeface="Calibri"/>
                <a:sym typeface="Calibri"/>
              </a:rPr>
              <a:t>m</a:t>
            </a:r>
            <a:r>
              <a:rPr lang="pl-PL" sz="1950" b="0" i="0" u="none" strike="noStrike" cap="none" dirty="0">
                <a:solidFill>
                  <a:srgbClr val="000000"/>
                </a:solidFill>
                <a:latin typeface="Calibri"/>
                <a:ea typeface="Calibri"/>
                <a:cs typeface="Calibri"/>
                <a:sym typeface="Calibri"/>
              </a:rPr>
              <a:t>ożliwa jest również sytuacja odwrotna; </a:t>
            </a:r>
            <a:r>
              <a:rPr lang="pl-PL" sz="1950" dirty="0">
                <a:latin typeface="Calibri"/>
                <a:ea typeface="Calibri"/>
                <a:cs typeface="Calibri"/>
                <a:sym typeface="Calibri"/>
              </a:rPr>
              <a:t>p</a:t>
            </a:r>
            <a:r>
              <a:rPr lang="pl-PL" sz="1950" b="0" i="0" u="none" strike="noStrike" cap="none" dirty="0">
                <a:solidFill>
                  <a:srgbClr val="000000"/>
                </a:solidFill>
                <a:latin typeface="Calibri"/>
                <a:ea typeface="Calibri"/>
                <a:cs typeface="Calibri"/>
                <a:sym typeface="Calibri"/>
              </a:rPr>
              <a:t>odobnie </a:t>
            </a:r>
            <a:r>
              <a:rPr lang="pl-PL" sz="1950" dirty="0">
                <a:latin typeface="Calibri"/>
                <a:ea typeface="Calibri"/>
                <a:cs typeface="Calibri"/>
                <a:sym typeface="Calibri"/>
              </a:rPr>
              <a:t>jak </a:t>
            </a:r>
            <a:r>
              <a:rPr lang="pl-PL" sz="1950" b="0" i="0" u="none" strike="noStrike" cap="none" dirty="0">
                <a:solidFill>
                  <a:srgbClr val="000000"/>
                </a:solidFill>
                <a:latin typeface="Calibri"/>
                <a:ea typeface="Calibri"/>
                <a:cs typeface="Calibri"/>
                <a:sym typeface="Calibri"/>
              </a:rPr>
              <a:t>recepcjonista, który zostaje kelnerem). Szkolenia budują wśród pracowników umiejętności transferowalne, a to ułatwia awanse wewnętrzne.</a:t>
            </a:r>
          </a:p>
        </p:txBody>
      </p:sp>
      <p:grpSp>
        <p:nvGrpSpPr>
          <p:cNvPr id="211" name="Google Shape;211;p10"/>
          <p:cNvGrpSpPr/>
          <p:nvPr/>
        </p:nvGrpSpPr>
        <p:grpSpPr>
          <a:xfrm>
            <a:off x="16511601" y="721800"/>
            <a:ext cx="2590799" cy="535865"/>
            <a:chOff x="16511601" y="721800"/>
            <a:chExt cx="2590799" cy="535865"/>
          </a:xfrm>
        </p:grpSpPr>
        <p:pic>
          <p:nvPicPr>
            <p:cNvPr id="212" name="Google Shape;212;p10"/>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6511601" y="721800"/>
              <a:ext cx="1961351" cy="535865"/>
            </a:xfrm>
            <a:prstGeom prst="rect">
              <a:avLst/>
            </a:prstGeom>
            <a:noFill/>
            <a:ln>
              <a:noFill/>
            </a:ln>
          </p:spPr>
        </p:pic>
        <p:sp>
          <p:nvSpPr>
            <p:cNvPr id="213" name="Google Shape;213;p10"/>
            <p:cNvSpPr/>
            <p:nvPr/>
          </p:nvSpPr>
          <p:spPr>
            <a:xfrm>
              <a:off x="18473750" y="1020146"/>
              <a:ext cx="628650" cy="233679"/>
            </a:xfrm>
            <a:custGeom>
              <a:avLst/>
              <a:gdLst/>
              <a:ahLst/>
              <a:cxnLst/>
              <a:rect l="l" t="t" r="r" b="b"/>
              <a:pathLst>
                <a:path w="628650" h="233680" extrusionOk="0">
                  <a:moveTo>
                    <a:pt x="103378" y="12"/>
                  </a:moveTo>
                  <a:lnTo>
                    <a:pt x="0" y="12"/>
                  </a:lnTo>
                  <a:lnTo>
                    <a:pt x="0" y="233680"/>
                  </a:lnTo>
                  <a:lnTo>
                    <a:pt x="103378" y="233680"/>
                  </a:lnTo>
                  <a:lnTo>
                    <a:pt x="103378" y="12"/>
                  </a:lnTo>
                  <a:close/>
                </a:path>
                <a:path w="628650" h="233680" extrusionOk="0">
                  <a:moveTo>
                    <a:pt x="339966" y="0"/>
                  </a:moveTo>
                  <a:lnTo>
                    <a:pt x="132308" y="0"/>
                  </a:lnTo>
                  <a:lnTo>
                    <a:pt x="132308" y="104140"/>
                  </a:lnTo>
                  <a:lnTo>
                    <a:pt x="184378" y="104140"/>
                  </a:lnTo>
                  <a:lnTo>
                    <a:pt x="184378" y="233680"/>
                  </a:lnTo>
                  <a:lnTo>
                    <a:pt x="287896" y="233680"/>
                  </a:lnTo>
                  <a:lnTo>
                    <a:pt x="287896" y="104140"/>
                  </a:lnTo>
                  <a:lnTo>
                    <a:pt x="339966" y="104140"/>
                  </a:lnTo>
                  <a:lnTo>
                    <a:pt x="339966" y="0"/>
                  </a:lnTo>
                  <a:close/>
                </a:path>
                <a:path w="628650" h="233680" extrusionOk="0">
                  <a:moveTo>
                    <a:pt x="628497" y="0"/>
                  </a:moveTo>
                  <a:lnTo>
                    <a:pt x="523748" y="0"/>
                  </a:lnTo>
                  <a:lnTo>
                    <a:pt x="487743" y="52984"/>
                  </a:lnTo>
                  <a:lnTo>
                    <a:pt x="451612" y="0"/>
                  </a:lnTo>
                  <a:lnTo>
                    <a:pt x="346862" y="0"/>
                  </a:lnTo>
                  <a:lnTo>
                    <a:pt x="435991" y="131699"/>
                  </a:lnTo>
                  <a:lnTo>
                    <a:pt x="435991" y="233680"/>
                  </a:lnTo>
                  <a:lnTo>
                    <a:pt x="539508" y="233680"/>
                  </a:lnTo>
                  <a:lnTo>
                    <a:pt x="539508" y="131699"/>
                  </a:lnTo>
                  <a:lnTo>
                    <a:pt x="628497" y="0"/>
                  </a:lnTo>
                  <a:close/>
                </a:path>
              </a:pathLst>
            </a:custGeom>
            <a:solidFill>
              <a:srgbClr val="FC9204"/>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sp>
        <p:nvSpPr>
          <p:cNvPr id="214" name="Google Shape;214;p10"/>
          <p:cNvSpPr txBox="1"/>
          <p:nvPr/>
        </p:nvSpPr>
        <p:spPr>
          <a:xfrm flipH="1">
            <a:off x="6328833" y="1830347"/>
            <a:ext cx="613141" cy="8309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4800" b="1" i="0" u="none" strike="noStrike" cap="none">
                <a:solidFill>
                  <a:srgbClr val="FF0000"/>
                </a:solidFill>
                <a:latin typeface="Arial"/>
                <a:ea typeface="Arial"/>
                <a:cs typeface="Arial"/>
                <a:sym typeface="Arial"/>
              </a:rPr>
              <a:t>X</a:t>
            </a:r>
            <a:endParaRPr sz="4800" b="1" i="0" u="none" strike="noStrike" cap="none">
              <a:solidFill>
                <a:srgbClr val="FF0000"/>
              </a:solidFill>
              <a:latin typeface="Arial"/>
              <a:ea typeface="Arial"/>
              <a:cs typeface="Arial"/>
              <a:sym typeface="Arial"/>
            </a:endParaRPr>
          </a:p>
        </p:txBody>
      </p:sp>
      <p:pic>
        <p:nvPicPr>
          <p:cNvPr id="215" name="Google Shape;215;p10"/>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13241805" y="1830348"/>
            <a:ext cx="735452" cy="782779"/>
          </a:xfrm>
          <a:prstGeom prst="rect">
            <a:avLst/>
          </a:prstGeom>
          <a:noFill/>
          <a:ln>
            <a:noFill/>
          </a:ln>
        </p:spPr>
      </p:pic>
      <p:pic>
        <p:nvPicPr>
          <p:cNvPr id="216" name="Google Shape;216;p10"/>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7872273" y="1412223"/>
            <a:ext cx="1359189" cy="135918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11"/>
          <p:cNvSpPr txBox="1"/>
          <p:nvPr/>
        </p:nvSpPr>
        <p:spPr>
          <a:xfrm>
            <a:off x="2610400" y="3102847"/>
            <a:ext cx="4023360" cy="2226620"/>
          </a:xfrm>
          <a:prstGeom prst="rect">
            <a:avLst/>
          </a:prstGeom>
          <a:noFill/>
          <a:ln>
            <a:noFill/>
          </a:ln>
        </p:spPr>
        <p:txBody>
          <a:bodyPr spcFirstLastPara="1" wrap="square" lIns="0" tIns="12050" rIns="0" bIns="0" anchor="t" anchorCtr="0">
            <a:spAutoFit/>
          </a:bodyPr>
          <a:lstStyle/>
          <a:p>
            <a:pPr marL="12700" marR="5080" lvl="0" indent="0" algn="l" rtl="0">
              <a:lnSpc>
                <a:spcPct val="123300"/>
              </a:lnSpc>
              <a:spcBef>
                <a:spcPts val="0"/>
              </a:spcBef>
              <a:spcAft>
                <a:spcPts val="0"/>
              </a:spcAft>
              <a:buClr>
                <a:srgbClr val="000000"/>
              </a:buClr>
              <a:buSzPts val="1950"/>
              <a:buFont typeface="Arial"/>
              <a:buNone/>
            </a:pPr>
            <a:r>
              <a:rPr lang="pl-PL" sz="1950" b="0" i="0" u="none" strike="noStrike" cap="none" dirty="0">
                <a:solidFill>
                  <a:srgbClr val="000000"/>
                </a:solidFill>
                <a:latin typeface="Calibri"/>
                <a:ea typeface="Calibri"/>
                <a:cs typeface="Calibri"/>
                <a:sym typeface="Calibri"/>
              </a:rPr>
              <a:t>Niektóre prace są wymagające pod względem odporności psychicznej (duży stres w godzinach szczytu) i męczące fizycznie (ciągłe stanie, noszenie ciężkich rzeczy, wysokie temperatury).</a:t>
            </a:r>
          </a:p>
        </p:txBody>
      </p:sp>
      <p:sp>
        <p:nvSpPr>
          <p:cNvPr id="222" name="Google Shape;222;p11"/>
          <p:cNvSpPr txBox="1">
            <a:spLocks noGrp="1"/>
          </p:cNvSpPr>
          <p:nvPr>
            <p:ph type="title"/>
          </p:nvPr>
        </p:nvSpPr>
        <p:spPr>
          <a:xfrm>
            <a:off x="2594074" y="1856439"/>
            <a:ext cx="3488690" cy="528319"/>
          </a:xfrm>
          <a:prstGeom prst="rect">
            <a:avLst/>
          </a:prstGeom>
          <a:noFill/>
          <a:ln>
            <a:noFill/>
          </a:ln>
        </p:spPr>
        <p:txBody>
          <a:bodyPr spcFirstLastPara="1" wrap="square" lIns="0" tIns="12050" rIns="0" bIns="0" anchor="t" anchorCtr="0">
            <a:spAutoFit/>
          </a:bodyPr>
          <a:lstStyle/>
          <a:p>
            <a:pPr marL="12700" lvl="0" indent="0" algn="l" rtl="0">
              <a:lnSpc>
                <a:spcPct val="100000"/>
              </a:lnSpc>
              <a:spcBef>
                <a:spcPts val="0"/>
              </a:spcBef>
              <a:spcAft>
                <a:spcPts val="0"/>
              </a:spcAft>
              <a:buSzPts val="1400"/>
              <a:buNone/>
            </a:pPr>
            <a:r>
              <a:rPr lang="pl-PL" dirty="0"/>
              <a:t>Stereotyp</a:t>
            </a:r>
            <a:endParaRPr dirty="0"/>
          </a:p>
        </p:txBody>
      </p:sp>
      <p:grpSp>
        <p:nvGrpSpPr>
          <p:cNvPr id="223" name="Google Shape;223;p11"/>
          <p:cNvGrpSpPr/>
          <p:nvPr/>
        </p:nvGrpSpPr>
        <p:grpSpPr>
          <a:xfrm>
            <a:off x="1126063" y="1535442"/>
            <a:ext cx="4167066" cy="9260106"/>
            <a:chOff x="1126063" y="1535442"/>
            <a:chExt cx="4167066" cy="9260106"/>
          </a:xfrm>
        </p:grpSpPr>
        <p:pic>
          <p:nvPicPr>
            <p:cNvPr id="224" name="Google Shape;224;p11"/>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26063" y="1535442"/>
              <a:ext cx="1221941" cy="1235970"/>
            </a:xfrm>
            <a:prstGeom prst="rect">
              <a:avLst/>
            </a:prstGeom>
            <a:noFill/>
            <a:ln>
              <a:noFill/>
            </a:ln>
          </p:spPr>
        </p:pic>
        <p:sp>
          <p:nvSpPr>
            <p:cNvPr id="225" name="Google Shape;225;p11"/>
            <p:cNvSpPr/>
            <p:nvPr/>
          </p:nvSpPr>
          <p:spPr>
            <a:xfrm>
              <a:off x="1687563" y="3219678"/>
              <a:ext cx="73660" cy="1284605"/>
            </a:xfrm>
            <a:custGeom>
              <a:avLst/>
              <a:gdLst/>
              <a:ahLst/>
              <a:cxnLst/>
              <a:rect l="l" t="t" r="r" b="b"/>
              <a:pathLst>
                <a:path w="73660" h="1284604" extrusionOk="0">
                  <a:moveTo>
                    <a:pt x="36794" y="0"/>
                  </a:moveTo>
                  <a:lnTo>
                    <a:pt x="22471" y="2891"/>
                  </a:lnTo>
                  <a:lnTo>
                    <a:pt x="10775" y="10775"/>
                  </a:lnTo>
                  <a:lnTo>
                    <a:pt x="2891" y="22471"/>
                  </a:lnTo>
                  <a:lnTo>
                    <a:pt x="0" y="36794"/>
                  </a:lnTo>
                  <a:lnTo>
                    <a:pt x="0" y="1247208"/>
                  </a:lnTo>
                  <a:lnTo>
                    <a:pt x="2891" y="1261531"/>
                  </a:lnTo>
                  <a:lnTo>
                    <a:pt x="10775" y="1273226"/>
                  </a:lnTo>
                  <a:lnTo>
                    <a:pt x="22471" y="1281111"/>
                  </a:lnTo>
                  <a:lnTo>
                    <a:pt x="36794" y="1284002"/>
                  </a:lnTo>
                  <a:lnTo>
                    <a:pt x="51118" y="1281111"/>
                  </a:lnTo>
                  <a:lnTo>
                    <a:pt x="62813" y="1273226"/>
                  </a:lnTo>
                  <a:lnTo>
                    <a:pt x="70698" y="1261531"/>
                  </a:lnTo>
                  <a:lnTo>
                    <a:pt x="73589" y="1247208"/>
                  </a:lnTo>
                  <a:lnTo>
                    <a:pt x="73589" y="36794"/>
                  </a:lnTo>
                  <a:lnTo>
                    <a:pt x="70698" y="22471"/>
                  </a:lnTo>
                  <a:lnTo>
                    <a:pt x="62813" y="10775"/>
                  </a:lnTo>
                  <a:lnTo>
                    <a:pt x="51118" y="2891"/>
                  </a:lnTo>
                  <a:lnTo>
                    <a:pt x="36794" y="0"/>
                  </a:lnTo>
                  <a:close/>
                </a:path>
              </a:pathLst>
            </a:custGeom>
            <a:solidFill>
              <a:srgbClr val="F7921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pic>
          <p:nvPicPr>
            <p:cNvPr id="226" name="Google Shape;226;p11"/>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504748" y="7076743"/>
              <a:ext cx="3788381" cy="3718805"/>
            </a:xfrm>
            <a:prstGeom prst="rect">
              <a:avLst/>
            </a:prstGeom>
            <a:noFill/>
            <a:ln>
              <a:noFill/>
            </a:ln>
          </p:spPr>
        </p:pic>
      </p:grpSp>
      <p:sp>
        <p:nvSpPr>
          <p:cNvPr id="227" name="Google Shape;227;p11"/>
          <p:cNvSpPr txBox="1"/>
          <p:nvPr/>
        </p:nvSpPr>
        <p:spPr>
          <a:xfrm>
            <a:off x="9448741" y="1856439"/>
            <a:ext cx="6394450" cy="528320"/>
          </a:xfrm>
          <a:prstGeom prst="rect">
            <a:avLst/>
          </a:prstGeom>
          <a:noFill/>
          <a:ln>
            <a:noFill/>
          </a:ln>
        </p:spPr>
        <p:txBody>
          <a:bodyPr spcFirstLastPara="1" wrap="square" lIns="0" tIns="12050" rIns="0" bIns="0" anchor="t" anchorCtr="0">
            <a:spAutoFit/>
          </a:bodyPr>
          <a:lstStyle/>
          <a:p>
            <a:pPr marL="12700" marR="0" lvl="0" indent="0" algn="l" rtl="0">
              <a:lnSpc>
                <a:spcPct val="100000"/>
              </a:lnSpc>
              <a:spcBef>
                <a:spcPts val="0"/>
              </a:spcBef>
              <a:spcAft>
                <a:spcPts val="0"/>
              </a:spcAft>
              <a:buClr>
                <a:srgbClr val="000000"/>
              </a:buClr>
              <a:buSzPts val="3300"/>
              <a:buFont typeface="Arial"/>
              <a:buNone/>
            </a:pPr>
            <a:r>
              <a:rPr lang="en-US" sz="3300" b="1" i="0" u="none" strike="noStrike" cap="none">
                <a:solidFill>
                  <a:srgbClr val="F7921E"/>
                </a:solidFill>
                <a:latin typeface="Calibri"/>
                <a:ea typeface="Calibri"/>
                <a:cs typeface="Calibri"/>
                <a:sym typeface="Calibri"/>
              </a:rPr>
              <a:t>Kontrargument</a:t>
            </a:r>
            <a:endParaRPr sz="3300" b="0" i="0" u="none" strike="noStrike" cap="none">
              <a:solidFill>
                <a:srgbClr val="000000"/>
              </a:solidFill>
              <a:latin typeface="Calibri"/>
              <a:ea typeface="Calibri"/>
              <a:cs typeface="Calibri"/>
              <a:sym typeface="Calibri"/>
            </a:endParaRPr>
          </a:p>
        </p:txBody>
      </p:sp>
      <p:sp>
        <p:nvSpPr>
          <p:cNvPr id="228" name="Google Shape;228;p11"/>
          <p:cNvSpPr/>
          <p:nvPr/>
        </p:nvSpPr>
        <p:spPr>
          <a:xfrm>
            <a:off x="8551868" y="3219678"/>
            <a:ext cx="73660" cy="1284605"/>
          </a:xfrm>
          <a:custGeom>
            <a:avLst/>
            <a:gdLst/>
            <a:ahLst/>
            <a:cxnLst/>
            <a:rect l="l" t="t" r="r" b="b"/>
            <a:pathLst>
              <a:path w="73659" h="1284604" extrusionOk="0">
                <a:moveTo>
                  <a:pt x="36794" y="0"/>
                </a:moveTo>
                <a:lnTo>
                  <a:pt x="22471" y="2891"/>
                </a:lnTo>
                <a:lnTo>
                  <a:pt x="10775" y="10775"/>
                </a:lnTo>
                <a:lnTo>
                  <a:pt x="2891" y="22471"/>
                </a:lnTo>
                <a:lnTo>
                  <a:pt x="0" y="36794"/>
                </a:lnTo>
                <a:lnTo>
                  <a:pt x="0" y="1247208"/>
                </a:lnTo>
                <a:lnTo>
                  <a:pt x="2891" y="1261531"/>
                </a:lnTo>
                <a:lnTo>
                  <a:pt x="10775" y="1273226"/>
                </a:lnTo>
                <a:lnTo>
                  <a:pt x="22471" y="1281111"/>
                </a:lnTo>
                <a:lnTo>
                  <a:pt x="36794" y="1284002"/>
                </a:lnTo>
                <a:lnTo>
                  <a:pt x="51118" y="1281111"/>
                </a:lnTo>
                <a:lnTo>
                  <a:pt x="62813" y="1273226"/>
                </a:lnTo>
                <a:lnTo>
                  <a:pt x="70698" y="1261531"/>
                </a:lnTo>
                <a:lnTo>
                  <a:pt x="73589" y="1247208"/>
                </a:lnTo>
                <a:lnTo>
                  <a:pt x="73589" y="36794"/>
                </a:lnTo>
                <a:lnTo>
                  <a:pt x="70698" y="22471"/>
                </a:lnTo>
                <a:lnTo>
                  <a:pt x="62813" y="10775"/>
                </a:lnTo>
                <a:lnTo>
                  <a:pt x="51118" y="2891"/>
                </a:lnTo>
                <a:lnTo>
                  <a:pt x="36794" y="0"/>
                </a:lnTo>
                <a:close/>
              </a:path>
            </a:pathLst>
          </a:custGeom>
          <a:solidFill>
            <a:srgbClr val="F7921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29" name="Google Shape;229;p11"/>
          <p:cNvSpPr txBox="1"/>
          <p:nvPr/>
        </p:nvSpPr>
        <p:spPr>
          <a:xfrm>
            <a:off x="9457116" y="3083669"/>
            <a:ext cx="9068576" cy="5188713"/>
          </a:xfrm>
          <a:prstGeom prst="rect">
            <a:avLst/>
          </a:prstGeom>
          <a:noFill/>
          <a:ln>
            <a:noFill/>
          </a:ln>
        </p:spPr>
        <p:txBody>
          <a:bodyPr spcFirstLastPara="1" wrap="square" lIns="0" tIns="12050" rIns="0" bIns="0" anchor="t" anchorCtr="0">
            <a:spAutoFit/>
          </a:bodyPr>
          <a:lstStyle/>
          <a:p>
            <a:pPr marL="12700" marR="5080" lvl="0" indent="0" algn="l" rtl="0">
              <a:lnSpc>
                <a:spcPct val="123300"/>
              </a:lnSpc>
              <a:spcBef>
                <a:spcPts val="0"/>
              </a:spcBef>
              <a:spcAft>
                <a:spcPts val="0"/>
              </a:spcAft>
              <a:buClr>
                <a:srgbClr val="000000"/>
              </a:buClr>
              <a:buSzPts val="1950"/>
              <a:buFont typeface="Arial"/>
              <a:buNone/>
            </a:pPr>
            <a:r>
              <a:rPr lang="pl-PL" sz="1950" b="0" i="0" u="none" strike="noStrike" cap="none" dirty="0">
                <a:solidFill>
                  <a:srgbClr val="000000"/>
                </a:solidFill>
                <a:latin typeface="Calibri"/>
                <a:ea typeface="Calibri"/>
                <a:cs typeface="Calibri"/>
                <a:sym typeface="Calibri"/>
              </a:rPr>
              <a:t>Niektóre zawody mają opinię </a:t>
            </a:r>
            <a:r>
              <a:rPr lang="pl-PL" sz="1950" b="1" i="0" u="none" strike="noStrike" cap="none" dirty="0">
                <a:solidFill>
                  <a:srgbClr val="000000"/>
                </a:solidFill>
                <a:latin typeface="Calibri"/>
                <a:ea typeface="Calibri"/>
                <a:cs typeface="Calibri"/>
                <a:sym typeface="Calibri"/>
              </a:rPr>
              <a:t>niewdzięcznych: sprzątaczki, pomywacze w kuchni, recepcjoniści </a:t>
            </a:r>
            <a:r>
              <a:rPr lang="pl-PL" sz="1950" b="0" i="0" u="none" strike="noStrike" cap="none" dirty="0">
                <a:solidFill>
                  <a:srgbClr val="000000"/>
                </a:solidFill>
                <a:latin typeface="Calibri"/>
                <a:ea typeface="Calibri"/>
                <a:cs typeface="Calibri"/>
                <a:sym typeface="Calibri"/>
              </a:rPr>
              <a:t>itp. Należy jednak wziąć pod uwagę, że te zawody są dostępne dla każdego z niewielkim lub żadnym wykształceniem lub kwaliﬁkacjami zawodowymi, są bramą do sektora, który pozwala na szybki rozwój kariery i podnoszenie kwalifikacji w trakcie pracy (z ang. </a:t>
            </a:r>
            <a:r>
              <a:rPr lang="pl-PL" sz="1950" b="0" i="1" u="none" strike="noStrike" cap="none" dirty="0">
                <a:solidFill>
                  <a:srgbClr val="000000"/>
                </a:solidFill>
                <a:latin typeface="Calibri"/>
                <a:ea typeface="Calibri"/>
                <a:cs typeface="Calibri"/>
                <a:sym typeface="Calibri"/>
              </a:rPr>
              <a:t>learning by </a:t>
            </a:r>
            <a:r>
              <a:rPr lang="pl-PL" sz="1950" b="0" i="1" u="none" strike="noStrike" cap="none" dirty="0" err="1">
                <a:solidFill>
                  <a:srgbClr val="000000"/>
                </a:solidFill>
                <a:latin typeface="Calibri"/>
                <a:ea typeface="Calibri"/>
                <a:cs typeface="Calibri"/>
                <a:sym typeface="Calibri"/>
              </a:rPr>
              <a:t>doing</a:t>
            </a:r>
            <a:r>
              <a:rPr lang="pl-PL" sz="1950" b="0" i="0" u="none" strike="noStrike" cap="none" dirty="0">
                <a:solidFill>
                  <a:srgbClr val="000000"/>
                </a:solidFill>
                <a:latin typeface="Calibri"/>
                <a:ea typeface="Calibri"/>
                <a:cs typeface="Calibri"/>
                <a:sym typeface="Calibri"/>
              </a:rPr>
              <a:t>, nauka przez praktykę).</a:t>
            </a:r>
          </a:p>
          <a:p>
            <a:pPr marL="12700" marR="5080" lvl="0" indent="0" algn="l" rtl="0">
              <a:lnSpc>
                <a:spcPct val="123300"/>
              </a:lnSpc>
              <a:spcBef>
                <a:spcPts val="0"/>
              </a:spcBef>
              <a:spcAft>
                <a:spcPts val="0"/>
              </a:spcAft>
              <a:buClr>
                <a:srgbClr val="000000"/>
              </a:buClr>
              <a:buSzPts val="1950"/>
              <a:buFont typeface="Arial"/>
              <a:buNone/>
            </a:pPr>
            <a:endParaRPr lang="pl-PL" sz="1000" b="0" i="0" u="none" strike="noStrike" cap="none" dirty="0">
              <a:solidFill>
                <a:srgbClr val="000000"/>
              </a:solidFill>
              <a:latin typeface="Calibri"/>
              <a:ea typeface="Calibri"/>
              <a:cs typeface="Calibri"/>
              <a:sym typeface="Calibri"/>
            </a:endParaRPr>
          </a:p>
          <a:p>
            <a:pPr marL="12700" marR="168910" lvl="0" indent="0" algn="l" rtl="0">
              <a:lnSpc>
                <a:spcPct val="123300"/>
              </a:lnSpc>
              <a:spcBef>
                <a:spcPts val="0"/>
              </a:spcBef>
              <a:spcAft>
                <a:spcPts val="0"/>
              </a:spcAft>
              <a:buClr>
                <a:srgbClr val="000000"/>
              </a:buClr>
              <a:buSzPts val="1950"/>
              <a:buFont typeface="Arial"/>
              <a:buNone/>
            </a:pPr>
            <a:r>
              <a:rPr lang="pl-PL" sz="1950" b="0" i="0" u="none" strike="noStrike" cap="none" dirty="0">
                <a:solidFill>
                  <a:srgbClr val="000000"/>
                </a:solidFill>
                <a:latin typeface="Calibri"/>
                <a:ea typeface="Calibri"/>
                <a:cs typeface="Calibri"/>
                <a:sym typeface="Calibri"/>
              </a:rPr>
              <a:t>To prawda, że </a:t>
            </a:r>
            <a:r>
              <a:rPr lang="pl-PL" sz="1950" b="1" i="0" u="none" strike="noStrike" cap="none" dirty="0">
                <a:solidFill>
                  <a:srgbClr val="000000"/>
                </a:solidFill>
                <a:latin typeface="Calibri"/>
                <a:ea typeface="Calibri"/>
                <a:cs typeface="Calibri"/>
                <a:sym typeface="Calibri"/>
              </a:rPr>
              <a:t>praca w kuchni</a:t>
            </a:r>
            <a:r>
              <a:rPr lang="pl-PL" sz="1950" b="0" i="0" u="none" strike="noStrike" cap="none" dirty="0">
                <a:solidFill>
                  <a:srgbClr val="000000"/>
                </a:solidFill>
                <a:latin typeface="Calibri"/>
                <a:ea typeface="Calibri"/>
                <a:cs typeface="Calibri"/>
                <a:sym typeface="Calibri"/>
              </a:rPr>
              <a:t> </a:t>
            </a:r>
            <a:r>
              <a:rPr lang="pl-PL" sz="1950" b="1" i="0" u="none" strike="noStrike" cap="none" dirty="0">
                <a:solidFill>
                  <a:srgbClr val="000000"/>
                </a:solidFill>
                <a:latin typeface="Calibri"/>
                <a:ea typeface="Calibri"/>
                <a:cs typeface="Calibri"/>
                <a:sym typeface="Calibri"/>
              </a:rPr>
              <a:t>jest męcząca</a:t>
            </a:r>
            <a:r>
              <a:rPr lang="pl-PL" sz="1950" b="0" i="0" u="none" strike="noStrike" cap="none" dirty="0">
                <a:solidFill>
                  <a:srgbClr val="000000"/>
                </a:solidFill>
                <a:latin typeface="Calibri"/>
                <a:ea typeface="Calibri"/>
                <a:cs typeface="Calibri"/>
                <a:sym typeface="Calibri"/>
              </a:rPr>
              <a:t>, ale trzeba zwrócić uwagę na fakt, że w kuchni godziny szczytu stanowią </a:t>
            </a:r>
            <a:r>
              <a:rPr lang="pl-PL" sz="1950" b="1" i="0" u="none" strike="noStrike" cap="none" dirty="0">
                <a:solidFill>
                  <a:srgbClr val="000000"/>
                </a:solidFill>
                <a:latin typeface="Calibri"/>
                <a:ea typeface="Calibri"/>
                <a:cs typeface="Calibri"/>
                <a:sym typeface="Calibri"/>
              </a:rPr>
              <a:t>średnio 30% ogólnej liczby godzin</a:t>
            </a:r>
            <a:r>
              <a:rPr lang="pl-PL" sz="1950" dirty="0">
                <a:latin typeface="Calibri"/>
                <a:ea typeface="Calibri"/>
                <a:cs typeface="Calibri"/>
                <a:sym typeface="Calibri"/>
              </a:rPr>
              <a:t>;</a:t>
            </a:r>
            <a:r>
              <a:rPr lang="pl-PL" sz="1950" b="0" i="0" u="none" strike="noStrike" cap="none" dirty="0">
                <a:solidFill>
                  <a:srgbClr val="000000"/>
                </a:solidFill>
                <a:latin typeface="Calibri"/>
                <a:ea typeface="Calibri"/>
                <a:cs typeface="Calibri"/>
                <a:sym typeface="Calibri"/>
              </a:rPr>
              <a:t> pozostałe 70% czasu spędzamy wspólnie z całym kuchennym personelem w tempie tylko nieznacznie większym od normalnego.</a:t>
            </a:r>
          </a:p>
          <a:p>
            <a:pPr marL="12700" marR="19050" lvl="0" indent="0" algn="l" rtl="0">
              <a:lnSpc>
                <a:spcPct val="123300"/>
              </a:lnSpc>
              <a:spcBef>
                <a:spcPts val="0"/>
              </a:spcBef>
              <a:spcAft>
                <a:spcPts val="0"/>
              </a:spcAft>
              <a:buClr>
                <a:srgbClr val="000000"/>
              </a:buClr>
              <a:buSzPts val="1950"/>
              <a:buFont typeface="Arial"/>
              <a:buNone/>
            </a:pPr>
            <a:endParaRPr lang="pl-PL" sz="1000" b="0" i="0" u="none" strike="noStrike" cap="none" dirty="0">
              <a:solidFill>
                <a:srgbClr val="000000"/>
              </a:solidFill>
              <a:latin typeface="Calibri"/>
              <a:ea typeface="Calibri"/>
              <a:cs typeface="Calibri"/>
              <a:sym typeface="Calibri"/>
            </a:endParaRPr>
          </a:p>
          <a:p>
            <a:pPr marL="12700" marR="19050" lvl="0" indent="0" algn="l" rtl="0">
              <a:lnSpc>
                <a:spcPct val="123300"/>
              </a:lnSpc>
              <a:spcBef>
                <a:spcPts val="0"/>
              </a:spcBef>
              <a:spcAft>
                <a:spcPts val="0"/>
              </a:spcAft>
              <a:buClr>
                <a:srgbClr val="000000"/>
              </a:buClr>
              <a:buSzPts val="1950"/>
              <a:buFont typeface="Arial"/>
              <a:buNone/>
            </a:pPr>
            <a:r>
              <a:rPr lang="pl-PL" sz="1950" b="0" i="0" u="none" strike="noStrike" cap="none" dirty="0">
                <a:solidFill>
                  <a:srgbClr val="000000"/>
                </a:solidFill>
                <a:latin typeface="Calibri"/>
                <a:ea typeface="Calibri"/>
                <a:cs typeface="Calibri"/>
                <a:sym typeface="Calibri"/>
              </a:rPr>
              <a:t>A co do </a:t>
            </a:r>
            <a:r>
              <a:rPr lang="pl-PL" sz="1950" b="1" i="0" u="none" strike="noStrike" cap="none" dirty="0">
                <a:solidFill>
                  <a:srgbClr val="000000"/>
                </a:solidFill>
                <a:latin typeface="Calibri"/>
                <a:ea typeface="Calibri"/>
                <a:cs typeface="Calibri"/>
                <a:sym typeface="Calibri"/>
              </a:rPr>
              <a:t>utrzymania czystości pokoi</a:t>
            </a:r>
            <a:r>
              <a:rPr lang="pl-PL" sz="1950" b="0" i="0" u="none" strike="noStrike" cap="none" dirty="0">
                <a:solidFill>
                  <a:srgbClr val="000000"/>
                </a:solidFill>
                <a:latin typeface="Calibri"/>
                <a:ea typeface="Calibri"/>
                <a:cs typeface="Calibri"/>
                <a:sym typeface="Calibri"/>
              </a:rPr>
              <a:t>, to prawda, że sprzątanie nigdy nie było łatwą pracą, ale pozwala grupie pracowników bez studiów wyższych dobrze zarabiać. Co więcej, obecnie przy </a:t>
            </a:r>
            <a:r>
              <a:rPr lang="pl-PL" sz="1950" b="1" i="0" u="none" strike="noStrike" cap="none" dirty="0">
                <a:solidFill>
                  <a:srgbClr val="000000"/>
                </a:solidFill>
                <a:latin typeface="Calibri"/>
                <a:ea typeface="Calibri"/>
                <a:cs typeface="Calibri"/>
                <a:sym typeface="Calibri"/>
              </a:rPr>
              <a:t>odpowiedniej technice</a:t>
            </a:r>
            <a:r>
              <a:rPr lang="pl-PL" sz="1950" i="0" u="none" strike="noStrike" cap="none" dirty="0">
                <a:solidFill>
                  <a:srgbClr val="000000"/>
                </a:solidFill>
                <a:latin typeface="Calibri"/>
                <a:ea typeface="Calibri"/>
                <a:cs typeface="Calibri"/>
                <a:sym typeface="Calibri"/>
              </a:rPr>
              <a:t>,</a:t>
            </a:r>
            <a:r>
              <a:rPr lang="pl-PL" sz="1950" b="1" i="0" u="none" strike="noStrike" cap="none" dirty="0">
                <a:solidFill>
                  <a:srgbClr val="000000"/>
                </a:solidFill>
                <a:latin typeface="Calibri"/>
                <a:ea typeface="Calibri"/>
                <a:cs typeface="Calibri"/>
                <a:sym typeface="Calibri"/>
              </a:rPr>
              <a:t> </a:t>
            </a:r>
            <a:r>
              <a:rPr lang="pl-PL" sz="1950" b="0" i="0" u="none" strike="noStrike" cap="none" dirty="0">
                <a:solidFill>
                  <a:srgbClr val="000000"/>
                </a:solidFill>
                <a:latin typeface="Calibri"/>
                <a:ea typeface="Calibri"/>
                <a:cs typeface="Calibri"/>
                <a:sym typeface="Calibri"/>
              </a:rPr>
              <a:t>nauczanej na kursach „</a:t>
            </a:r>
            <a:r>
              <a:rPr lang="pl-PL" sz="1950" b="0" i="0" u="none" strike="noStrike" cap="none" dirty="0" err="1">
                <a:solidFill>
                  <a:srgbClr val="000000"/>
                </a:solidFill>
                <a:latin typeface="Calibri"/>
                <a:ea typeface="Calibri"/>
                <a:cs typeface="Calibri"/>
                <a:sym typeface="Calibri"/>
              </a:rPr>
              <a:t>housekeepingu</a:t>
            </a:r>
            <a:r>
              <a:rPr lang="pl-PL" sz="1950" dirty="0">
                <a:latin typeface="Calibri"/>
                <a:ea typeface="Calibri"/>
                <a:cs typeface="Calibri"/>
                <a:sym typeface="Calibri"/>
              </a:rPr>
              <a:t>”,</a:t>
            </a:r>
            <a:r>
              <a:rPr lang="pl-PL" sz="1950" b="0" i="0" u="none" strike="noStrike" cap="none" dirty="0">
                <a:solidFill>
                  <a:srgbClr val="000000"/>
                </a:solidFill>
                <a:latin typeface="Calibri"/>
                <a:ea typeface="Calibri"/>
                <a:cs typeface="Calibri"/>
                <a:sym typeface="Calibri"/>
              </a:rPr>
              <a:t> oraz odpowiednich produktach i sprzęcie, ilość pracy i zmęczenia łatwo zmniejszyć o połowę.</a:t>
            </a:r>
          </a:p>
        </p:txBody>
      </p:sp>
      <p:sp>
        <p:nvSpPr>
          <p:cNvPr id="230" name="Google Shape;230;p11"/>
          <p:cNvSpPr txBox="1"/>
          <p:nvPr/>
        </p:nvSpPr>
        <p:spPr>
          <a:xfrm>
            <a:off x="9448741" y="8568928"/>
            <a:ext cx="8752840" cy="2226620"/>
          </a:xfrm>
          <a:prstGeom prst="rect">
            <a:avLst/>
          </a:prstGeom>
          <a:noFill/>
          <a:ln>
            <a:noFill/>
          </a:ln>
        </p:spPr>
        <p:txBody>
          <a:bodyPr spcFirstLastPara="1" wrap="square" lIns="0" tIns="12050" rIns="0" bIns="0" anchor="t" anchorCtr="0">
            <a:spAutoFit/>
          </a:bodyPr>
          <a:lstStyle/>
          <a:p>
            <a:pPr marL="12700" marR="5080" lvl="0" indent="0" algn="just" rtl="0">
              <a:lnSpc>
                <a:spcPct val="123300"/>
              </a:lnSpc>
              <a:spcBef>
                <a:spcPts val="0"/>
              </a:spcBef>
              <a:spcAft>
                <a:spcPts val="0"/>
              </a:spcAft>
              <a:buClr>
                <a:srgbClr val="000000"/>
              </a:buClr>
              <a:buSzPts val="1950"/>
              <a:buFont typeface="Arial"/>
              <a:buNone/>
            </a:pPr>
            <a:r>
              <a:rPr lang="pl-PL" sz="1950" b="0" i="0" u="none" strike="noStrike" cap="none" dirty="0">
                <a:solidFill>
                  <a:srgbClr val="000000"/>
                </a:solidFill>
                <a:latin typeface="Calibri"/>
                <a:ea typeface="Calibri"/>
                <a:cs typeface="Calibri"/>
                <a:sym typeface="Calibri"/>
              </a:rPr>
              <a:t>Oprócz specjalistycznych szkoleń branżowych, pracownicy mają również możliwość rozwijania niektórych umiejętności, wcześniej uważanych za drugorzędne z perspektywy pracy w hotelu, takich jak: </a:t>
            </a:r>
            <a:r>
              <a:rPr lang="pl-PL" sz="1950" b="1" i="0" u="none" strike="noStrike" cap="none" dirty="0">
                <a:solidFill>
                  <a:srgbClr val="000000"/>
                </a:solidFill>
                <a:latin typeface="Calibri"/>
                <a:ea typeface="Calibri"/>
                <a:cs typeface="Calibri"/>
                <a:sym typeface="Calibri"/>
              </a:rPr>
              <a:t>umiejętność rozwiązywania problemów, zdolności przywódcze, radzenie sobie z presją i stresem </a:t>
            </a:r>
            <a:r>
              <a:rPr lang="pl-PL" sz="1950" i="0" u="none" strike="noStrike" cap="none" dirty="0">
                <a:solidFill>
                  <a:srgbClr val="000000"/>
                </a:solidFill>
                <a:latin typeface="Calibri"/>
                <a:ea typeface="Calibri"/>
                <a:cs typeface="Calibri"/>
                <a:sym typeface="Calibri"/>
              </a:rPr>
              <a:t>czy</a:t>
            </a:r>
            <a:r>
              <a:rPr lang="pl-PL" sz="1950" b="1" i="0" u="none" strike="noStrike" cap="none" dirty="0">
                <a:solidFill>
                  <a:srgbClr val="000000"/>
                </a:solidFill>
                <a:latin typeface="Calibri"/>
                <a:ea typeface="Calibri"/>
                <a:cs typeface="Calibri"/>
                <a:sym typeface="Calibri"/>
              </a:rPr>
              <a:t> umiejętności rozwiązywania problemów i wątpliwości gości</a:t>
            </a:r>
            <a:r>
              <a:rPr lang="pl-PL" sz="1950" b="0" i="0" u="none" strike="noStrike" cap="none" dirty="0">
                <a:solidFill>
                  <a:srgbClr val="000000"/>
                </a:solidFill>
                <a:latin typeface="Calibri"/>
                <a:ea typeface="Calibri"/>
                <a:cs typeface="Calibri"/>
                <a:sym typeface="Calibri"/>
              </a:rPr>
              <a:t>. Takie szkolenia umiejętności miękkich stanowią pomoc i wsparcie w jak najlepszym wykonywaniu swojej pracy.</a:t>
            </a:r>
          </a:p>
        </p:txBody>
      </p:sp>
      <p:grpSp>
        <p:nvGrpSpPr>
          <p:cNvPr id="231" name="Google Shape;231;p11"/>
          <p:cNvGrpSpPr/>
          <p:nvPr/>
        </p:nvGrpSpPr>
        <p:grpSpPr>
          <a:xfrm>
            <a:off x="16511601" y="721800"/>
            <a:ext cx="2590799" cy="535865"/>
            <a:chOff x="16511601" y="721800"/>
            <a:chExt cx="2590799" cy="535865"/>
          </a:xfrm>
        </p:grpSpPr>
        <p:pic>
          <p:nvPicPr>
            <p:cNvPr id="232" name="Google Shape;232;p11"/>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6511601" y="721800"/>
              <a:ext cx="1961351" cy="535865"/>
            </a:xfrm>
            <a:prstGeom prst="rect">
              <a:avLst/>
            </a:prstGeom>
            <a:noFill/>
            <a:ln>
              <a:noFill/>
            </a:ln>
          </p:spPr>
        </p:pic>
        <p:sp>
          <p:nvSpPr>
            <p:cNvPr id="233" name="Google Shape;233;p11"/>
            <p:cNvSpPr/>
            <p:nvPr/>
          </p:nvSpPr>
          <p:spPr>
            <a:xfrm>
              <a:off x="18473750" y="1020146"/>
              <a:ext cx="628650" cy="233679"/>
            </a:xfrm>
            <a:custGeom>
              <a:avLst/>
              <a:gdLst/>
              <a:ahLst/>
              <a:cxnLst/>
              <a:rect l="l" t="t" r="r" b="b"/>
              <a:pathLst>
                <a:path w="628650" h="233680" extrusionOk="0">
                  <a:moveTo>
                    <a:pt x="103378" y="12"/>
                  </a:moveTo>
                  <a:lnTo>
                    <a:pt x="0" y="12"/>
                  </a:lnTo>
                  <a:lnTo>
                    <a:pt x="0" y="233680"/>
                  </a:lnTo>
                  <a:lnTo>
                    <a:pt x="103378" y="233680"/>
                  </a:lnTo>
                  <a:lnTo>
                    <a:pt x="103378" y="12"/>
                  </a:lnTo>
                  <a:close/>
                </a:path>
                <a:path w="628650" h="233680" extrusionOk="0">
                  <a:moveTo>
                    <a:pt x="339966" y="0"/>
                  </a:moveTo>
                  <a:lnTo>
                    <a:pt x="132308" y="0"/>
                  </a:lnTo>
                  <a:lnTo>
                    <a:pt x="132308" y="104140"/>
                  </a:lnTo>
                  <a:lnTo>
                    <a:pt x="184378" y="104140"/>
                  </a:lnTo>
                  <a:lnTo>
                    <a:pt x="184378" y="233680"/>
                  </a:lnTo>
                  <a:lnTo>
                    <a:pt x="287896" y="233680"/>
                  </a:lnTo>
                  <a:lnTo>
                    <a:pt x="287896" y="104140"/>
                  </a:lnTo>
                  <a:lnTo>
                    <a:pt x="339966" y="104140"/>
                  </a:lnTo>
                  <a:lnTo>
                    <a:pt x="339966" y="0"/>
                  </a:lnTo>
                  <a:close/>
                </a:path>
                <a:path w="628650" h="233680" extrusionOk="0">
                  <a:moveTo>
                    <a:pt x="628497" y="0"/>
                  </a:moveTo>
                  <a:lnTo>
                    <a:pt x="523748" y="0"/>
                  </a:lnTo>
                  <a:lnTo>
                    <a:pt x="487743" y="52984"/>
                  </a:lnTo>
                  <a:lnTo>
                    <a:pt x="451612" y="0"/>
                  </a:lnTo>
                  <a:lnTo>
                    <a:pt x="346862" y="0"/>
                  </a:lnTo>
                  <a:lnTo>
                    <a:pt x="435991" y="131699"/>
                  </a:lnTo>
                  <a:lnTo>
                    <a:pt x="435991" y="233680"/>
                  </a:lnTo>
                  <a:lnTo>
                    <a:pt x="539508" y="233680"/>
                  </a:lnTo>
                  <a:lnTo>
                    <a:pt x="539508" y="131699"/>
                  </a:lnTo>
                  <a:lnTo>
                    <a:pt x="628497" y="0"/>
                  </a:lnTo>
                  <a:close/>
                </a:path>
              </a:pathLst>
            </a:custGeom>
            <a:solidFill>
              <a:srgbClr val="FC9204"/>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sp>
        <p:nvSpPr>
          <p:cNvPr id="234" name="Google Shape;234;p11"/>
          <p:cNvSpPr txBox="1"/>
          <p:nvPr/>
        </p:nvSpPr>
        <p:spPr>
          <a:xfrm flipH="1">
            <a:off x="6328833" y="1830347"/>
            <a:ext cx="613141" cy="8309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4800" b="1" i="0" u="none" strike="noStrike" cap="none">
                <a:solidFill>
                  <a:srgbClr val="FF0000"/>
                </a:solidFill>
                <a:latin typeface="Arial"/>
                <a:ea typeface="Arial"/>
                <a:cs typeface="Arial"/>
                <a:sym typeface="Arial"/>
              </a:rPr>
              <a:t>X</a:t>
            </a:r>
            <a:endParaRPr sz="4800" b="1" i="0" u="none" strike="noStrike" cap="none">
              <a:solidFill>
                <a:srgbClr val="FF0000"/>
              </a:solidFill>
              <a:latin typeface="Arial"/>
              <a:ea typeface="Arial"/>
              <a:cs typeface="Arial"/>
              <a:sym typeface="Arial"/>
            </a:endParaRPr>
          </a:p>
        </p:txBody>
      </p:sp>
      <p:pic>
        <p:nvPicPr>
          <p:cNvPr id="235" name="Google Shape;235;p11"/>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13241805" y="1830348"/>
            <a:ext cx="735452" cy="782779"/>
          </a:xfrm>
          <a:prstGeom prst="rect">
            <a:avLst/>
          </a:prstGeom>
          <a:noFill/>
          <a:ln>
            <a:noFill/>
          </a:ln>
        </p:spPr>
      </p:pic>
      <p:pic>
        <p:nvPicPr>
          <p:cNvPr id="236" name="Google Shape;236;p11"/>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7872273" y="1302155"/>
            <a:ext cx="1359189" cy="135918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12"/>
          <p:cNvSpPr txBox="1"/>
          <p:nvPr/>
        </p:nvSpPr>
        <p:spPr>
          <a:xfrm>
            <a:off x="2592811" y="3109351"/>
            <a:ext cx="3174450" cy="1123256"/>
          </a:xfrm>
          <a:prstGeom prst="rect">
            <a:avLst/>
          </a:prstGeom>
          <a:noFill/>
          <a:ln>
            <a:noFill/>
          </a:ln>
        </p:spPr>
        <p:txBody>
          <a:bodyPr spcFirstLastPara="1" wrap="square" lIns="0" tIns="15875" rIns="0" bIns="0" anchor="t" anchorCtr="0">
            <a:spAutoFit/>
          </a:bodyPr>
          <a:lstStyle/>
          <a:p>
            <a:pPr marL="12700" marR="0" lvl="0" indent="0" algn="l" rtl="0">
              <a:lnSpc>
                <a:spcPct val="123000"/>
              </a:lnSpc>
              <a:spcBef>
                <a:spcPts val="0"/>
              </a:spcBef>
              <a:spcAft>
                <a:spcPts val="0"/>
              </a:spcAft>
              <a:buClr>
                <a:srgbClr val="000000"/>
              </a:buClr>
              <a:buSzPts val="1950"/>
              <a:buFont typeface="Arial"/>
              <a:buNone/>
            </a:pPr>
            <a:r>
              <a:rPr lang="pl-PL" sz="1950" b="0" i="0" u="none" strike="noStrike" cap="none" dirty="0">
                <a:solidFill>
                  <a:srgbClr val="000000"/>
                </a:solidFill>
                <a:latin typeface="Calibri"/>
                <a:ea typeface="Calibri"/>
                <a:cs typeface="Calibri"/>
                <a:sym typeface="Calibri"/>
              </a:rPr>
              <a:t>Niepewny i niestabilny sektor, na który duży wpływ miała pandemia covid.</a:t>
            </a:r>
          </a:p>
        </p:txBody>
      </p:sp>
      <p:sp>
        <p:nvSpPr>
          <p:cNvPr id="242" name="Google Shape;242;p12"/>
          <p:cNvSpPr txBox="1">
            <a:spLocks noGrp="1"/>
          </p:cNvSpPr>
          <p:nvPr>
            <p:ph type="title"/>
          </p:nvPr>
        </p:nvSpPr>
        <p:spPr>
          <a:xfrm>
            <a:off x="2594074" y="1856439"/>
            <a:ext cx="3488690" cy="528319"/>
          </a:xfrm>
          <a:prstGeom prst="rect">
            <a:avLst/>
          </a:prstGeom>
          <a:noFill/>
          <a:ln>
            <a:noFill/>
          </a:ln>
        </p:spPr>
        <p:txBody>
          <a:bodyPr spcFirstLastPara="1" wrap="square" lIns="0" tIns="12050" rIns="0" bIns="0" anchor="t" anchorCtr="0">
            <a:spAutoFit/>
          </a:bodyPr>
          <a:lstStyle/>
          <a:p>
            <a:pPr marL="12700" lvl="0" indent="0" algn="l" rtl="0">
              <a:lnSpc>
                <a:spcPct val="100000"/>
              </a:lnSpc>
              <a:spcBef>
                <a:spcPts val="0"/>
              </a:spcBef>
              <a:spcAft>
                <a:spcPts val="0"/>
              </a:spcAft>
              <a:buSzPts val="1400"/>
              <a:buNone/>
            </a:pPr>
            <a:r>
              <a:rPr lang="pl-PL" dirty="0"/>
              <a:t>Stereotyp</a:t>
            </a:r>
            <a:endParaRPr dirty="0"/>
          </a:p>
        </p:txBody>
      </p:sp>
      <p:grpSp>
        <p:nvGrpSpPr>
          <p:cNvPr id="243" name="Google Shape;243;p12"/>
          <p:cNvGrpSpPr/>
          <p:nvPr/>
        </p:nvGrpSpPr>
        <p:grpSpPr>
          <a:xfrm>
            <a:off x="1126063" y="1535442"/>
            <a:ext cx="4167066" cy="9260106"/>
            <a:chOff x="1126063" y="1535442"/>
            <a:chExt cx="4167066" cy="9260106"/>
          </a:xfrm>
        </p:grpSpPr>
        <p:pic>
          <p:nvPicPr>
            <p:cNvPr id="244" name="Google Shape;244;p12"/>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26063" y="1535442"/>
              <a:ext cx="1221941" cy="1235970"/>
            </a:xfrm>
            <a:prstGeom prst="rect">
              <a:avLst/>
            </a:prstGeom>
            <a:noFill/>
            <a:ln>
              <a:noFill/>
            </a:ln>
          </p:spPr>
        </p:pic>
        <p:sp>
          <p:nvSpPr>
            <p:cNvPr id="245" name="Google Shape;245;p12"/>
            <p:cNvSpPr/>
            <p:nvPr/>
          </p:nvSpPr>
          <p:spPr>
            <a:xfrm>
              <a:off x="1687563" y="3219678"/>
              <a:ext cx="73660" cy="1284605"/>
            </a:xfrm>
            <a:custGeom>
              <a:avLst/>
              <a:gdLst/>
              <a:ahLst/>
              <a:cxnLst/>
              <a:rect l="l" t="t" r="r" b="b"/>
              <a:pathLst>
                <a:path w="73660" h="1284604" extrusionOk="0">
                  <a:moveTo>
                    <a:pt x="36794" y="0"/>
                  </a:moveTo>
                  <a:lnTo>
                    <a:pt x="22471" y="2891"/>
                  </a:lnTo>
                  <a:lnTo>
                    <a:pt x="10775" y="10775"/>
                  </a:lnTo>
                  <a:lnTo>
                    <a:pt x="2891" y="22471"/>
                  </a:lnTo>
                  <a:lnTo>
                    <a:pt x="0" y="36794"/>
                  </a:lnTo>
                  <a:lnTo>
                    <a:pt x="0" y="1247208"/>
                  </a:lnTo>
                  <a:lnTo>
                    <a:pt x="2891" y="1261531"/>
                  </a:lnTo>
                  <a:lnTo>
                    <a:pt x="10775" y="1273226"/>
                  </a:lnTo>
                  <a:lnTo>
                    <a:pt x="22471" y="1281111"/>
                  </a:lnTo>
                  <a:lnTo>
                    <a:pt x="36794" y="1284002"/>
                  </a:lnTo>
                  <a:lnTo>
                    <a:pt x="51118" y="1281111"/>
                  </a:lnTo>
                  <a:lnTo>
                    <a:pt x="62813" y="1273226"/>
                  </a:lnTo>
                  <a:lnTo>
                    <a:pt x="70698" y="1261531"/>
                  </a:lnTo>
                  <a:lnTo>
                    <a:pt x="73589" y="1247208"/>
                  </a:lnTo>
                  <a:lnTo>
                    <a:pt x="73589" y="36794"/>
                  </a:lnTo>
                  <a:lnTo>
                    <a:pt x="70698" y="22471"/>
                  </a:lnTo>
                  <a:lnTo>
                    <a:pt x="62813" y="10775"/>
                  </a:lnTo>
                  <a:lnTo>
                    <a:pt x="51118" y="2891"/>
                  </a:lnTo>
                  <a:lnTo>
                    <a:pt x="36794" y="0"/>
                  </a:lnTo>
                  <a:close/>
                </a:path>
              </a:pathLst>
            </a:custGeom>
            <a:solidFill>
              <a:srgbClr val="F7921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pic>
          <p:nvPicPr>
            <p:cNvPr id="246" name="Google Shape;246;p12"/>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504748" y="7076743"/>
              <a:ext cx="3788381" cy="3718805"/>
            </a:xfrm>
            <a:prstGeom prst="rect">
              <a:avLst/>
            </a:prstGeom>
            <a:noFill/>
            <a:ln>
              <a:noFill/>
            </a:ln>
          </p:spPr>
        </p:pic>
      </p:grpSp>
      <p:sp>
        <p:nvSpPr>
          <p:cNvPr id="247" name="Google Shape;247;p12"/>
          <p:cNvSpPr txBox="1"/>
          <p:nvPr/>
        </p:nvSpPr>
        <p:spPr>
          <a:xfrm>
            <a:off x="9448741" y="1856439"/>
            <a:ext cx="6394450" cy="528320"/>
          </a:xfrm>
          <a:prstGeom prst="rect">
            <a:avLst/>
          </a:prstGeom>
          <a:noFill/>
          <a:ln>
            <a:noFill/>
          </a:ln>
        </p:spPr>
        <p:txBody>
          <a:bodyPr spcFirstLastPara="1" wrap="square" lIns="0" tIns="12050" rIns="0" bIns="0" anchor="t" anchorCtr="0">
            <a:spAutoFit/>
          </a:bodyPr>
          <a:lstStyle/>
          <a:p>
            <a:pPr marL="12700" marR="0" lvl="0" indent="0" algn="l" rtl="0">
              <a:lnSpc>
                <a:spcPct val="100000"/>
              </a:lnSpc>
              <a:spcBef>
                <a:spcPts val="0"/>
              </a:spcBef>
              <a:spcAft>
                <a:spcPts val="0"/>
              </a:spcAft>
              <a:buClr>
                <a:srgbClr val="000000"/>
              </a:buClr>
              <a:buSzPts val="3300"/>
              <a:buFont typeface="Arial"/>
              <a:buNone/>
            </a:pPr>
            <a:r>
              <a:rPr lang="en-US" sz="3300" b="1" i="0" u="none" strike="noStrike" cap="none">
                <a:solidFill>
                  <a:srgbClr val="F7921E"/>
                </a:solidFill>
                <a:latin typeface="Calibri"/>
                <a:ea typeface="Calibri"/>
                <a:cs typeface="Calibri"/>
                <a:sym typeface="Calibri"/>
              </a:rPr>
              <a:t>Kontrargument</a:t>
            </a:r>
            <a:endParaRPr sz="3300" b="0" i="0" u="none" strike="noStrike" cap="none">
              <a:solidFill>
                <a:srgbClr val="000000"/>
              </a:solidFill>
              <a:latin typeface="Calibri"/>
              <a:ea typeface="Calibri"/>
              <a:cs typeface="Calibri"/>
              <a:sym typeface="Calibri"/>
            </a:endParaRPr>
          </a:p>
        </p:txBody>
      </p:sp>
      <p:sp>
        <p:nvSpPr>
          <p:cNvPr id="248" name="Google Shape;248;p12"/>
          <p:cNvSpPr/>
          <p:nvPr/>
        </p:nvSpPr>
        <p:spPr>
          <a:xfrm>
            <a:off x="8551868" y="3219678"/>
            <a:ext cx="73660" cy="1284605"/>
          </a:xfrm>
          <a:custGeom>
            <a:avLst/>
            <a:gdLst/>
            <a:ahLst/>
            <a:cxnLst/>
            <a:rect l="l" t="t" r="r" b="b"/>
            <a:pathLst>
              <a:path w="73659" h="1284604" extrusionOk="0">
                <a:moveTo>
                  <a:pt x="36794" y="0"/>
                </a:moveTo>
                <a:lnTo>
                  <a:pt x="22471" y="2891"/>
                </a:lnTo>
                <a:lnTo>
                  <a:pt x="10775" y="10775"/>
                </a:lnTo>
                <a:lnTo>
                  <a:pt x="2891" y="22471"/>
                </a:lnTo>
                <a:lnTo>
                  <a:pt x="0" y="36794"/>
                </a:lnTo>
                <a:lnTo>
                  <a:pt x="0" y="1247208"/>
                </a:lnTo>
                <a:lnTo>
                  <a:pt x="2891" y="1261531"/>
                </a:lnTo>
                <a:lnTo>
                  <a:pt x="10775" y="1273226"/>
                </a:lnTo>
                <a:lnTo>
                  <a:pt x="22471" y="1281111"/>
                </a:lnTo>
                <a:lnTo>
                  <a:pt x="36794" y="1284002"/>
                </a:lnTo>
                <a:lnTo>
                  <a:pt x="51118" y="1281111"/>
                </a:lnTo>
                <a:lnTo>
                  <a:pt x="62813" y="1273226"/>
                </a:lnTo>
                <a:lnTo>
                  <a:pt x="70698" y="1261531"/>
                </a:lnTo>
                <a:lnTo>
                  <a:pt x="73589" y="1247208"/>
                </a:lnTo>
                <a:lnTo>
                  <a:pt x="73589" y="36794"/>
                </a:lnTo>
                <a:lnTo>
                  <a:pt x="70698" y="22471"/>
                </a:lnTo>
                <a:lnTo>
                  <a:pt x="62813" y="10775"/>
                </a:lnTo>
                <a:lnTo>
                  <a:pt x="51118" y="2891"/>
                </a:lnTo>
                <a:lnTo>
                  <a:pt x="36794" y="0"/>
                </a:lnTo>
                <a:close/>
              </a:path>
            </a:pathLst>
          </a:custGeom>
          <a:solidFill>
            <a:srgbClr val="F7921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49" name="Google Shape;249;p12"/>
          <p:cNvSpPr txBox="1"/>
          <p:nvPr/>
        </p:nvSpPr>
        <p:spPr>
          <a:xfrm>
            <a:off x="9457116" y="3109351"/>
            <a:ext cx="8735060" cy="1125220"/>
          </a:xfrm>
          <a:prstGeom prst="rect">
            <a:avLst/>
          </a:prstGeom>
          <a:noFill/>
          <a:ln>
            <a:noFill/>
          </a:ln>
        </p:spPr>
        <p:txBody>
          <a:bodyPr spcFirstLastPara="1" wrap="square" lIns="0" tIns="12050" rIns="0" bIns="0" anchor="t" anchorCtr="0">
            <a:spAutoFit/>
          </a:bodyPr>
          <a:lstStyle/>
          <a:p>
            <a:pPr marL="12700" marR="5080" lvl="0" indent="0" algn="just" rtl="0">
              <a:lnSpc>
                <a:spcPct val="123300"/>
              </a:lnSpc>
              <a:spcBef>
                <a:spcPts val="0"/>
              </a:spcBef>
              <a:spcAft>
                <a:spcPts val="0"/>
              </a:spcAft>
              <a:buClr>
                <a:srgbClr val="000000"/>
              </a:buClr>
              <a:buSzPts val="1950"/>
              <a:buFont typeface="Arial"/>
              <a:buNone/>
            </a:pPr>
            <a:r>
              <a:rPr lang="pl-PL" sz="1950" b="0" i="0" u="none" strike="noStrike" cap="none" dirty="0">
                <a:solidFill>
                  <a:srgbClr val="000000"/>
                </a:solidFill>
                <a:latin typeface="Calibri"/>
                <a:ea typeface="Calibri"/>
                <a:cs typeface="Calibri"/>
                <a:sym typeface="Calibri"/>
              </a:rPr>
              <a:t>Hotele </a:t>
            </a:r>
            <a:r>
              <a:rPr lang="pl-PL" sz="1950" b="1" i="0" u="none" strike="noStrike" cap="none" dirty="0">
                <a:solidFill>
                  <a:srgbClr val="000000"/>
                </a:solidFill>
                <a:latin typeface="Calibri"/>
                <a:ea typeface="Calibri"/>
                <a:cs typeface="Calibri"/>
                <a:sym typeface="Calibri"/>
              </a:rPr>
              <a:t>stają się coraz bardziej wielokulturowe</a:t>
            </a:r>
            <a:r>
              <a:rPr lang="pl-PL" sz="1950" b="0" i="0" u="none" strike="noStrike" cap="none" dirty="0">
                <a:solidFill>
                  <a:srgbClr val="000000"/>
                </a:solidFill>
                <a:latin typeface="Calibri"/>
                <a:ea typeface="Calibri"/>
                <a:cs typeface="Calibri"/>
                <a:sym typeface="Calibri"/>
              </a:rPr>
              <a:t>. Są pracownicy pochodzący z różnych krajów i kultur. Z kolegami pochodzącymi z odległych miejsc można współpracować, nawiązać przyjaźnie na całe życie.</a:t>
            </a:r>
          </a:p>
        </p:txBody>
      </p:sp>
      <p:sp>
        <p:nvSpPr>
          <p:cNvPr id="250" name="Google Shape;250;p12"/>
          <p:cNvSpPr txBox="1"/>
          <p:nvPr/>
        </p:nvSpPr>
        <p:spPr>
          <a:xfrm>
            <a:off x="9457116" y="4608392"/>
            <a:ext cx="8632825" cy="1125220"/>
          </a:xfrm>
          <a:prstGeom prst="rect">
            <a:avLst/>
          </a:prstGeom>
          <a:noFill/>
          <a:ln>
            <a:noFill/>
          </a:ln>
        </p:spPr>
        <p:txBody>
          <a:bodyPr spcFirstLastPara="1" wrap="square" lIns="0" tIns="12050" rIns="0" bIns="0" anchor="t" anchorCtr="0">
            <a:spAutoFit/>
          </a:bodyPr>
          <a:lstStyle/>
          <a:p>
            <a:pPr marL="12700" marR="5080" lvl="0" indent="0" algn="l" rtl="0">
              <a:lnSpc>
                <a:spcPct val="123300"/>
              </a:lnSpc>
              <a:spcBef>
                <a:spcPts val="0"/>
              </a:spcBef>
              <a:spcAft>
                <a:spcPts val="0"/>
              </a:spcAft>
              <a:buClr>
                <a:srgbClr val="000000"/>
              </a:buClr>
              <a:buSzPts val="1950"/>
              <a:buFont typeface="Arial"/>
              <a:buNone/>
            </a:pPr>
            <a:r>
              <a:rPr lang="pl-PL" sz="1950" b="0" i="0" u="none" strike="noStrike" cap="none" dirty="0">
                <a:solidFill>
                  <a:srgbClr val="000000"/>
                </a:solidFill>
                <a:latin typeface="Calibri"/>
                <a:ea typeface="Calibri"/>
                <a:cs typeface="Calibri"/>
                <a:sym typeface="Calibri"/>
              </a:rPr>
              <a:t>Młode pokolenia zdają się szukać </a:t>
            </a:r>
            <a:r>
              <a:rPr lang="pl-PL" sz="1950" b="1" i="0" u="none" strike="noStrike" cap="none" dirty="0">
                <a:solidFill>
                  <a:srgbClr val="000000"/>
                </a:solidFill>
                <a:latin typeface="Calibri"/>
                <a:ea typeface="Calibri"/>
                <a:cs typeface="Calibri"/>
                <a:sym typeface="Calibri"/>
              </a:rPr>
              <a:t>dynamicznych miejsc pracy</a:t>
            </a:r>
            <a:r>
              <a:rPr lang="pl-PL" sz="1950" b="0" i="0" u="none" strike="noStrike" cap="none" dirty="0">
                <a:solidFill>
                  <a:srgbClr val="000000"/>
                </a:solidFill>
                <a:latin typeface="Calibri"/>
                <a:ea typeface="Calibri"/>
                <a:cs typeface="Calibri"/>
                <a:sym typeface="Calibri"/>
              </a:rPr>
              <a:t>. W branży hotelarskiej wszyscy ludzie mogą mieć szansę na rozwój i stały wzrost kompetencji i wynagrodzenia, niezależnie od kraju, rasy, płci, wcześniejszych doświadczeń.</a:t>
            </a:r>
          </a:p>
        </p:txBody>
      </p:sp>
      <p:grpSp>
        <p:nvGrpSpPr>
          <p:cNvPr id="251" name="Google Shape;251;p12"/>
          <p:cNvGrpSpPr/>
          <p:nvPr/>
        </p:nvGrpSpPr>
        <p:grpSpPr>
          <a:xfrm>
            <a:off x="16511601" y="721800"/>
            <a:ext cx="2590799" cy="535865"/>
            <a:chOff x="16511601" y="721800"/>
            <a:chExt cx="2590799" cy="535865"/>
          </a:xfrm>
        </p:grpSpPr>
        <p:pic>
          <p:nvPicPr>
            <p:cNvPr id="252" name="Google Shape;252;p12"/>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6511601" y="721800"/>
              <a:ext cx="1961351" cy="535865"/>
            </a:xfrm>
            <a:prstGeom prst="rect">
              <a:avLst/>
            </a:prstGeom>
            <a:noFill/>
            <a:ln>
              <a:noFill/>
            </a:ln>
          </p:spPr>
        </p:pic>
        <p:sp>
          <p:nvSpPr>
            <p:cNvPr id="253" name="Google Shape;253;p12"/>
            <p:cNvSpPr/>
            <p:nvPr/>
          </p:nvSpPr>
          <p:spPr>
            <a:xfrm>
              <a:off x="18473750" y="1020146"/>
              <a:ext cx="628650" cy="233679"/>
            </a:xfrm>
            <a:custGeom>
              <a:avLst/>
              <a:gdLst/>
              <a:ahLst/>
              <a:cxnLst/>
              <a:rect l="l" t="t" r="r" b="b"/>
              <a:pathLst>
                <a:path w="628650" h="233680" extrusionOk="0">
                  <a:moveTo>
                    <a:pt x="103378" y="12"/>
                  </a:moveTo>
                  <a:lnTo>
                    <a:pt x="0" y="12"/>
                  </a:lnTo>
                  <a:lnTo>
                    <a:pt x="0" y="233680"/>
                  </a:lnTo>
                  <a:lnTo>
                    <a:pt x="103378" y="233680"/>
                  </a:lnTo>
                  <a:lnTo>
                    <a:pt x="103378" y="12"/>
                  </a:lnTo>
                  <a:close/>
                </a:path>
                <a:path w="628650" h="233680" extrusionOk="0">
                  <a:moveTo>
                    <a:pt x="339966" y="0"/>
                  </a:moveTo>
                  <a:lnTo>
                    <a:pt x="132308" y="0"/>
                  </a:lnTo>
                  <a:lnTo>
                    <a:pt x="132308" y="104140"/>
                  </a:lnTo>
                  <a:lnTo>
                    <a:pt x="184378" y="104140"/>
                  </a:lnTo>
                  <a:lnTo>
                    <a:pt x="184378" y="233680"/>
                  </a:lnTo>
                  <a:lnTo>
                    <a:pt x="287896" y="233680"/>
                  </a:lnTo>
                  <a:lnTo>
                    <a:pt x="287896" y="104140"/>
                  </a:lnTo>
                  <a:lnTo>
                    <a:pt x="339966" y="104140"/>
                  </a:lnTo>
                  <a:lnTo>
                    <a:pt x="339966" y="0"/>
                  </a:lnTo>
                  <a:close/>
                </a:path>
                <a:path w="628650" h="233680" extrusionOk="0">
                  <a:moveTo>
                    <a:pt x="628497" y="0"/>
                  </a:moveTo>
                  <a:lnTo>
                    <a:pt x="523748" y="0"/>
                  </a:lnTo>
                  <a:lnTo>
                    <a:pt x="487743" y="52984"/>
                  </a:lnTo>
                  <a:lnTo>
                    <a:pt x="451612" y="0"/>
                  </a:lnTo>
                  <a:lnTo>
                    <a:pt x="346862" y="0"/>
                  </a:lnTo>
                  <a:lnTo>
                    <a:pt x="435991" y="131699"/>
                  </a:lnTo>
                  <a:lnTo>
                    <a:pt x="435991" y="233680"/>
                  </a:lnTo>
                  <a:lnTo>
                    <a:pt x="539508" y="233680"/>
                  </a:lnTo>
                  <a:lnTo>
                    <a:pt x="539508" y="131699"/>
                  </a:lnTo>
                  <a:lnTo>
                    <a:pt x="628497" y="0"/>
                  </a:lnTo>
                  <a:close/>
                </a:path>
              </a:pathLst>
            </a:custGeom>
            <a:solidFill>
              <a:srgbClr val="FC9204"/>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sp>
        <p:nvSpPr>
          <p:cNvPr id="254" name="Google Shape;254;p12"/>
          <p:cNvSpPr txBox="1"/>
          <p:nvPr/>
        </p:nvSpPr>
        <p:spPr>
          <a:xfrm>
            <a:off x="9457116" y="6111875"/>
            <a:ext cx="9015836" cy="1568594"/>
          </a:xfrm>
          <a:prstGeom prst="rect">
            <a:avLst/>
          </a:prstGeom>
          <a:noFill/>
          <a:ln>
            <a:noFill/>
          </a:ln>
        </p:spPr>
        <p:txBody>
          <a:bodyPr spcFirstLastPara="1" wrap="square" lIns="91425" tIns="45700" rIns="91425" bIns="45700" anchor="t" anchorCtr="0">
            <a:spAutoFit/>
          </a:bodyPr>
          <a:lstStyle/>
          <a:p>
            <a:pPr marL="0" marR="0" lvl="0" indent="0" algn="l" rtl="0">
              <a:lnSpc>
                <a:spcPct val="123000"/>
              </a:lnSpc>
              <a:spcBef>
                <a:spcPts val="0"/>
              </a:spcBef>
              <a:spcAft>
                <a:spcPts val="0"/>
              </a:spcAft>
              <a:buClr>
                <a:srgbClr val="000000"/>
              </a:buClr>
              <a:buSzPts val="1950"/>
              <a:buFont typeface="Arial"/>
              <a:buNone/>
            </a:pPr>
            <a:r>
              <a:rPr lang="pl-PL" sz="1950" b="0" i="0" u="none" strike="noStrike" cap="none" dirty="0">
                <a:solidFill>
                  <a:srgbClr val="000000"/>
                </a:solidFill>
                <a:latin typeface="Calibri"/>
                <a:ea typeface="Calibri"/>
                <a:cs typeface="Calibri"/>
                <a:sym typeface="Calibri"/>
              </a:rPr>
              <a:t>Wszystkie sektory gospodarki zostały dotknięte pandemią, czego nikt nie mógł się spodziewać. Rok po zniesieniu obostrzeń pandemicznych </a:t>
            </a:r>
            <a:r>
              <a:rPr lang="pl-PL" sz="1950" b="1" i="0" u="none" strike="noStrike" cap="none" dirty="0">
                <a:solidFill>
                  <a:srgbClr val="000000"/>
                </a:solidFill>
                <a:latin typeface="Calibri"/>
                <a:ea typeface="Calibri"/>
                <a:cs typeface="Calibri"/>
                <a:sym typeface="Calibri"/>
              </a:rPr>
              <a:t>sektor ten wykazał jednak niezwykłą zdolność do odbudowy, </a:t>
            </a:r>
            <a:r>
              <a:rPr lang="pl-PL" sz="1950" b="0" i="0" u="none" strike="noStrike" cap="none" dirty="0">
                <a:solidFill>
                  <a:srgbClr val="000000"/>
                </a:solidFill>
                <a:latin typeface="Calibri"/>
                <a:ea typeface="Calibri"/>
                <a:cs typeface="Calibri"/>
                <a:sym typeface="Calibri"/>
              </a:rPr>
              <a:t>co wiąże się również z niewyczerpaną chęcią podróżowania wśród ludzi.</a:t>
            </a:r>
          </a:p>
        </p:txBody>
      </p:sp>
      <p:sp>
        <p:nvSpPr>
          <p:cNvPr id="255" name="Google Shape;255;p12"/>
          <p:cNvSpPr txBox="1"/>
          <p:nvPr/>
        </p:nvSpPr>
        <p:spPr>
          <a:xfrm flipH="1">
            <a:off x="6328833" y="1830347"/>
            <a:ext cx="613141" cy="8309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4800" b="1" i="0" u="none" strike="noStrike" cap="none">
                <a:solidFill>
                  <a:srgbClr val="FF0000"/>
                </a:solidFill>
                <a:latin typeface="Arial"/>
                <a:ea typeface="Arial"/>
                <a:cs typeface="Arial"/>
                <a:sym typeface="Arial"/>
              </a:rPr>
              <a:t>X</a:t>
            </a:r>
            <a:endParaRPr sz="4800" b="1" i="0" u="none" strike="noStrike" cap="none">
              <a:solidFill>
                <a:srgbClr val="FF0000"/>
              </a:solidFill>
              <a:latin typeface="Arial"/>
              <a:ea typeface="Arial"/>
              <a:cs typeface="Arial"/>
              <a:sym typeface="Arial"/>
            </a:endParaRPr>
          </a:p>
        </p:txBody>
      </p:sp>
      <p:pic>
        <p:nvPicPr>
          <p:cNvPr id="256" name="Google Shape;256;p12"/>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13241805" y="1830348"/>
            <a:ext cx="735452" cy="782779"/>
          </a:xfrm>
          <a:prstGeom prst="rect">
            <a:avLst/>
          </a:prstGeom>
          <a:noFill/>
          <a:ln>
            <a:noFill/>
          </a:ln>
        </p:spPr>
      </p:pic>
      <p:pic>
        <p:nvPicPr>
          <p:cNvPr id="257" name="Google Shape;257;p12"/>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7909103" y="1302155"/>
            <a:ext cx="1359189" cy="135918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Shape 261"/>
        <p:cNvGrpSpPr/>
        <p:nvPr/>
      </p:nvGrpSpPr>
      <p:grpSpPr>
        <a:xfrm>
          <a:off x="0" y="0"/>
          <a:ext cx="0" cy="0"/>
          <a:chOff x="0" y="0"/>
          <a:chExt cx="0" cy="0"/>
        </a:xfrm>
      </p:grpSpPr>
      <p:grpSp>
        <p:nvGrpSpPr>
          <p:cNvPr id="262" name="Google Shape;262;p13"/>
          <p:cNvGrpSpPr/>
          <p:nvPr/>
        </p:nvGrpSpPr>
        <p:grpSpPr>
          <a:xfrm>
            <a:off x="14529998" y="0"/>
            <a:ext cx="5638127" cy="11308715"/>
            <a:chOff x="14173444" y="0"/>
            <a:chExt cx="5930899" cy="11308715"/>
          </a:xfrm>
        </p:grpSpPr>
        <p:sp>
          <p:nvSpPr>
            <p:cNvPr id="263" name="Google Shape;263;p13"/>
            <p:cNvSpPr/>
            <p:nvPr/>
          </p:nvSpPr>
          <p:spPr>
            <a:xfrm>
              <a:off x="14173444" y="0"/>
              <a:ext cx="5930899" cy="11308715"/>
            </a:xfrm>
            <a:custGeom>
              <a:avLst/>
              <a:gdLst/>
              <a:ahLst/>
              <a:cxnLst/>
              <a:rect l="l" t="t" r="r" b="b"/>
              <a:pathLst>
                <a:path w="5930900" h="11308715" extrusionOk="0">
                  <a:moveTo>
                    <a:pt x="5930646" y="0"/>
                  </a:moveTo>
                  <a:lnTo>
                    <a:pt x="0" y="0"/>
                  </a:lnTo>
                  <a:lnTo>
                    <a:pt x="0" y="11308556"/>
                  </a:lnTo>
                  <a:lnTo>
                    <a:pt x="5930646" y="11308556"/>
                  </a:lnTo>
                  <a:lnTo>
                    <a:pt x="5930646" y="0"/>
                  </a:lnTo>
                  <a:close/>
                </a:path>
              </a:pathLst>
            </a:custGeom>
            <a:solidFill>
              <a:srgbClr val="EEDFCA"/>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pic>
          <p:nvPicPr>
            <p:cNvPr id="264" name="Google Shape;264;p1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6511602" y="721800"/>
              <a:ext cx="1961351" cy="535865"/>
            </a:xfrm>
            <a:prstGeom prst="rect">
              <a:avLst/>
            </a:prstGeom>
            <a:noFill/>
            <a:ln>
              <a:noFill/>
            </a:ln>
          </p:spPr>
        </p:pic>
        <p:sp>
          <p:nvSpPr>
            <p:cNvPr id="265" name="Google Shape;265;p13"/>
            <p:cNvSpPr/>
            <p:nvPr/>
          </p:nvSpPr>
          <p:spPr>
            <a:xfrm>
              <a:off x="18473751" y="1020146"/>
              <a:ext cx="628650" cy="233679"/>
            </a:xfrm>
            <a:custGeom>
              <a:avLst/>
              <a:gdLst/>
              <a:ahLst/>
              <a:cxnLst/>
              <a:rect l="l" t="t" r="r" b="b"/>
              <a:pathLst>
                <a:path w="628650" h="233680" extrusionOk="0">
                  <a:moveTo>
                    <a:pt x="103378" y="12"/>
                  </a:moveTo>
                  <a:lnTo>
                    <a:pt x="0" y="12"/>
                  </a:lnTo>
                  <a:lnTo>
                    <a:pt x="0" y="233680"/>
                  </a:lnTo>
                  <a:lnTo>
                    <a:pt x="103378" y="233680"/>
                  </a:lnTo>
                  <a:lnTo>
                    <a:pt x="103378" y="12"/>
                  </a:lnTo>
                  <a:close/>
                </a:path>
                <a:path w="628650" h="233680" extrusionOk="0">
                  <a:moveTo>
                    <a:pt x="339966" y="0"/>
                  </a:moveTo>
                  <a:lnTo>
                    <a:pt x="132308" y="0"/>
                  </a:lnTo>
                  <a:lnTo>
                    <a:pt x="132308" y="104140"/>
                  </a:lnTo>
                  <a:lnTo>
                    <a:pt x="184378" y="104140"/>
                  </a:lnTo>
                  <a:lnTo>
                    <a:pt x="184378" y="233680"/>
                  </a:lnTo>
                  <a:lnTo>
                    <a:pt x="287896" y="233680"/>
                  </a:lnTo>
                  <a:lnTo>
                    <a:pt x="287896" y="104140"/>
                  </a:lnTo>
                  <a:lnTo>
                    <a:pt x="339966" y="104140"/>
                  </a:lnTo>
                  <a:lnTo>
                    <a:pt x="339966" y="0"/>
                  </a:lnTo>
                  <a:close/>
                </a:path>
                <a:path w="628650" h="233680" extrusionOk="0">
                  <a:moveTo>
                    <a:pt x="628497" y="0"/>
                  </a:moveTo>
                  <a:lnTo>
                    <a:pt x="523748" y="0"/>
                  </a:lnTo>
                  <a:lnTo>
                    <a:pt x="487743" y="52984"/>
                  </a:lnTo>
                  <a:lnTo>
                    <a:pt x="451612" y="0"/>
                  </a:lnTo>
                  <a:lnTo>
                    <a:pt x="346862" y="0"/>
                  </a:lnTo>
                  <a:lnTo>
                    <a:pt x="435991" y="131699"/>
                  </a:lnTo>
                  <a:lnTo>
                    <a:pt x="435991" y="233680"/>
                  </a:lnTo>
                  <a:lnTo>
                    <a:pt x="539508" y="233680"/>
                  </a:lnTo>
                  <a:lnTo>
                    <a:pt x="539508" y="131699"/>
                  </a:lnTo>
                  <a:lnTo>
                    <a:pt x="628497" y="0"/>
                  </a:lnTo>
                  <a:close/>
                </a:path>
              </a:pathLst>
            </a:custGeom>
            <a:solidFill>
              <a:srgbClr val="FC9204"/>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sp>
        <p:nvSpPr>
          <p:cNvPr id="266" name="Google Shape;266;p13"/>
          <p:cNvSpPr txBox="1">
            <a:spLocks noGrp="1"/>
          </p:cNvSpPr>
          <p:nvPr>
            <p:ph type="title"/>
          </p:nvPr>
        </p:nvSpPr>
        <p:spPr>
          <a:xfrm>
            <a:off x="1304488" y="1040334"/>
            <a:ext cx="11828188" cy="7014084"/>
          </a:xfrm>
          <a:prstGeom prst="rect">
            <a:avLst/>
          </a:prstGeom>
          <a:noFill/>
          <a:ln>
            <a:noFill/>
          </a:ln>
        </p:spPr>
        <p:txBody>
          <a:bodyPr spcFirstLastPara="1" wrap="square" lIns="0" tIns="12050" rIns="0" bIns="0" anchor="t" anchorCtr="0">
            <a:spAutoFit/>
          </a:bodyPr>
          <a:lstStyle/>
          <a:p>
            <a:pPr marL="12700" marR="5080" lvl="0" indent="0" algn="l" rtl="0">
              <a:lnSpc>
                <a:spcPct val="100000"/>
              </a:lnSpc>
              <a:spcBef>
                <a:spcPts val="0"/>
              </a:spcBef>
              <a:spcAft>
                <a:spcPts val="0"/>
              </a:spcAft>
              <a:buSzPts val="1400"/>
              <a:buNone/>
            </a:pPr>
            <a:r>
              <a:rPr lang="pl-PL" sz="6500" b="0" dirty="0">
                <a:solidFill>
                  <a:srgbClr val="F7921E"/>
                </a:solidFill>
              </a:rPr>
              <a:t>Jeśli zgadzacie się z powyższymi stwierdzeniami, jako przyszli </a:t>
            </a:r>
            <a:br>
              <a:rPr lang="pl-PL" sz="6500" b="0" dirty="0">
                <a:solidFill>
                  <a:srgbClr val="F7921E"/>
                </a:solidFill>
              </a:rPr>
            </a:br>
            <a:r>
              <a:rPr lang="pl-PL" sz="6500" dirty="0">
                <a:solidFill>
                  <a:srgbClr val="F7921E"/>
                </a:solidFill>
              </a:rPr>
              <a:t>POSŁAŃCY GOŚCINNOŚCI</a:t>
            </a:r>
            <a:r>
              <a:rPr lang="pl-PL" sz="6500" b="0" dirty="0">
                <a:solidFill>
                  <a:srgbClr val="F7921E"/>
                </a:solidFill>
              </a:rPr>
              <a:t>,</a:t>
            </a:r>
            <a:br>
              <a:rPr lang="pl-PL" sz="6500" b="0" dirty="0">
                <a:solidFill>
                  <a:srgbClr val="F7921E"/>
                </a:solidFill>
              </a:rPr>
            </a:br>
            <a:r>
              <a:rPr lang="pl-PL" sz="6500" b="0" dirty="0">
                <a:solidFill>
                  <a:srgbClr val="F7921E"/>
                </a:solidFill>
              </a:rPr>
              <a:t>powinniście teraz </a:t>
            </a:r>
            <a:br>
              <a:rPr lang="pl-PL" sz="6500" b="0" dirty="0">
                <a:solidFill>
                  <a:srgbClr val="F7921E"/>
                </a:solidFill>
              </a:rPr>
            </a:br>
            <a:r>
              <a:rPr lang="pl-PL" sz="6500" dirty="0">
                <a:solidFill>
                  <a:srgbClr val="F7921E"/>
                </a:solidFill>
              </a:rPr>
              <a:t>podjąć działania w celu przyciągnięcia nowych talentów do branży.</a:t>
            </a:r>
            <a:endParaRPr lang="pl-PL" sz="6500" dirty="0"/>
          </a:p>
        </p:txBody>
      </p:sp>
      <p:sp>
        <p:nvSpPr>
          <p:cNvPr id="267" name="Google Shape;267;p13"/>
          <p:cNvSpPr txBox="1"/>
          <p:nvPr/>
        </p:nvSpPr>
        <p:spPr>
          <a:xfrm>
            <a:off x="1304488" y="8481324"/>
            <a:ext cx="10779125" cy="1980655"/>
          </a:xfrm>
          <a:prstGeom prst="rect">
            <a:avLst/>
          </a:prstGeom>
          <a:noFill/>
          <a:ln>
            <a:noFill/>
          </a:ln>
        </p:spPr>
        <p:txBody>
          <a:bodyPr spcFirstLastPara="1" wrap="square" lIns="0" tIns="12050" rIns="0" bIns="0" anchor="t" anchorCtr="0">
            <a:spAutoFit/>
          </a:bodyPr>
          <a:lstStyle/>
          <a:p>
            <a:pPr marL="12700" marR="124460" lvl="0" indent="0" algn="l" rtl="0">
              <a:lnSpc>
                <a:spcPct val="123300"/>
              </a:lnSpc>
              <a:spcBef>
                <a:spcPts val="0"/>
              </a:spcBef>
              <a:spcAft>
                <a:spcPts val="0"/>
              </a:spcAft>
              <a:buClr>
                <a:srgbClr val="000000"/>
              </a:buClr>
              <a:buSzPts val="2600"/>
              <a:buFont typeface="Arial"/>
              <a:buNone/>
            </a:pPr>
            <a:r>
              <a:rPr lang="pl-PL" sz="2600" b="1" i="0" u="none" strike="noStrike" cap="none" dirty="0">
                <a:solidFill>
                  <a:srgbClr val="000000"/>
                </a:solidFill>
                <a:latin typeface="Calibri"/>
                <a:ea typeface="Calibri"/>
                <a:cs typeface="Calibri"/>
                <a:sym typeface="Calibri"/>
              </a:rPr>
              <a:t>Zapraszamy do lektury i zapisów w poniższym dziale, </a:t>
            </a:r>
          </a:p>
          <a:p>
            <a:pPr marL="12700" marR="124460" lvl="0" indent="0" algn="l" rtl="0">
              <a:lnSpc>
                <a:spcPct val="123300"/>
              </a:lnSpc>
              <a:spcBef>
                <a:spcPts val="0"/>
              </a:spcBef>
              <a:spcAft>
                <a:spcPts val="0"/>
              </a:spcAft>
              <a:buClr>
                <a:srgbClr val="000000"/>
              </a:buClr>
              <a:buSzPts val="2600"/>
              <a:buFont typeface="Arial"/>
              <a:buNone/>
            </a:pPr>
            <a:r>
              <a:rPr lang="pl-PL" sz="2600" b="1" i="0" u="none" strike="noStrike" cap="none" dirty="0">
                <a:solidFill>
                  <a:srgbClr val="000000"/>
                </a:solidFill>
                <a:latin typeface="Calibri"/>
                <a:ea typeface="Calibri"/>
                <a:cs typeface="Calibri"/>
                <a:sym typeface="Calibri"/>
              </a:rPr>
              <a:t>podsumowującym kluczowe punkty komunikatu, który </a:t>
            </a:r>
          </a:p>
          <a:p>
            <a:pPr marL="12700" marR="124460" lvl="0" indent="0" algn="l" rtl="0">
              <a:lnSpc>
                <a:spcPct val="123300"/>
              </a:lnSpc>
              <a:spcBef>
                <a:spcPts val="0"/>
              </a:spcBef>
              <a:spcAft>
                <a:spcPts val="0"/>
              </a:spcAft>
              <a:buClr>
                <a:srgbClr val="000000"/>
              </a:buClr>
              <a:buSzPts val="2600"/>
              <a:buFont typeface="Arial"/>
              <a:buNone/>
            </a:pPr>
            <a:r>
              <a:rPr lang="pl-PL" sz="2600" b="1" i="0" u="none" strike="noStrike" cap="none" dirty="0">
                <a:solidFill>
                  <a:srgbClr val="000000"/>
                </a:solidFill>
                <a:latin typeface="Calibri"/>
                <a:ea typeface="Calibri"/>
                <a:cs typeface="Calibri"/>
                <a:sym typeface="Calibri"/>
              </a:rPr>
              <a:t>będziesz musiał przekazać potencjalnym specjalistom </a:t>
            </a:r>
          </a:p>
          <a:p>
            <a:pPr marL="12700" marR="124460" lvl="0" indent="0" algn="l" rtl="0">
              <a:lnSpc>
                <a:spcPct val="123300"/>
              </a:lnSpc>
              <a:spcBef>
                <a:spcPts val="0"/>
              </a:spcBef>
              <a:spcAft>
                <a:spcPts val="0"/>
              </a:spcAft>
              <a:buClr>
                <a:srgbClr val="000000"/>
              </a:buClr>
              <a:buSzPts val="2600"/>
              <a:buFont typeface="Arial"/>
              <a:buNone/>
            </a:pPr>
            <a:r>
              <a:rPr lang="pl-PL" sz="2600" b="1" i="0" u="none" strike="noStrike" cap="none" dirty="0">
                <a:solidFill>
                  <a:srgbClr val="000000"/>
                </a:solidFill>
                <a:latin typeface="Calibri"/>
                <a:ea typeface="Calibri"/>
                <a:cs typeface="Calibri"/>
                <a:sym typeface="Calibri"/>
              </a:rPr>
              <a:t>z branży.</a:t>
            </a:r>
          </a:p>
        </p:txBody>
      </p:sp>
      <p:pic>
        <p:nvPicPr>
          <p:cNvPr id="268" name="Google Shape;268;p13"/>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3903162" y="3046973"/>
            <a:ext cx="4394200" cy="4699000"/>
          </a:xfrm>
          <a:prstGeom prst="rect">
            <a:avLst/>
          </a:prstGeom>
          <a:noFill/>
          <a:ln>
            <a:noFill/>
          </a:ln>
        </p:spPr>
      </p:pic>
      <p:pic>
        <p:nvPicPr>
          <p:cNvPr id="269" name="Google Shape;269;p13"/>
          <p:cNvPicPr preferRelativeResize="0"/>
          <p:nvPr/>
        </p:nvPicPr>
        <p:blipFill rotWithShape="1">
          <a:blip r:embed="rId5">
            <a:alphaModFix/>
          </a:blip>
          <a:srcRect/>
          <a:stretch/>
        </p:blipFill>
        <p:spPr>
          <a:xfrm>
            <a:off x="11792988" y="8530360"/>
            <a:ext cx="2501510" cy="2680282"/>
          </a:xfrm>
          <a:prstGeom prst="rect">
            <a:avLst/>
          </a:prstGeom>
          <a:solidFill>
            <a:srgbClr val="FBD4B4">
              <a:alpha val="40000"/>
            </a:srgbClr>
          </a:solidFill>
          <a:ln>
            <a:noFill/>
          </a:ln>
        </p:spPr>
      </p:pic>
      <p:pic>
        <p:nvPicPr>
          <p:cNvPr id="270" name="Google Shape;270;p13"/>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9039069" y="8481324"/>
            <a:ext cx="2454202" cy="2729318"/>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Shape 274"/>
        <p:cNvGrpSpPr/>
        <p:nvPr/>
      </p:nvGrpSpPr>
      <p:grpSpPr>
        <a:xfrm>
          <a:off x="0" y="0"/>
          <a:ext cx="0" cy="0"/>
          <a:chOff x="0" y="0"/>
          <a:chExt cx="0" cy="0"/>
        </a:xfrm>
      </p:grpSpPr>
      <p:sp>
        <p:nvSpPr>
          <p:cNvPr id="275" name="Google Shape;275;p14"/>
          <p:cNvSpPr txBox="1"/>
          <p:nvPr/>
        </p:nvSpPr>
        <p:spPr>
          <a:xfrm>
            <a:off x="7519706" y="928924"/>
            <a:ext cx="8780744" cy="2047020"/>
          </a:xfrm>
          <a:prstGeom prst="rect">
            <a:avLst/>
          </a:prstGeom>
          <a:noFill/>
          <a:ln>
            <a:noFill/>
          </a:ln>
        </p:spPr>
        <p:txBody>
          <a:bodyPr spcFirstLastPara="1" wrap="square" lIns="0" tIns="12050" rIns="0" bIns="0" anchor="t" anchorCtr="0">
            <a:spAutoFit/>
          </a:bodyPr>
          <a:lstStyle/>
          <a:p>
            <a:pPr marL="12700" marR="5080" lvl="0" indent="0" algn="l" rtl="0">
              <a:lnSpc>
                <a:spcPct val="123300"/>
              </a:lnSpc>
              <a:spcBef>
                <a:spcPts val="0"/>
              </a:spcBef>
              <a:spcAft>
                <a:spcPts val="0"/>
              </a:spcAft>
              <a:buClr>
                <a:srgbClr val="000000"/>
              </a:buClr>
              <a:buSzPts val="2150"/>
              <a:buFont typeface="Arial"/>
              <a:buNone/>
            </a:pPr>
            <a:r>
              <a:rPr lang="pl-PL" sz="2150" b="0" i="0" u="none" strike="noStrike" cap="none" dirty="0">
                <a:solidFill>
                  <a:srgbClr val="000000"/>
                </a:solidFill>
                <a:latin typeface="Calibri"/>
                <a:ea typeface="Calibri"/>
                <a:cs typeface="Calibri"/>
                <a:sym typeface="Calibri"/>
              </a:rPr>
              <a:t>Gościnność jest ważna, ponieważ zaspokaja najbardziej podstawową ludzką potrzebę, którą wszyscy mamy, aby czuć się kochanym i akceptowanym, traktowanym z najwyższą troską, zawsze mile widzianym. To jest </a:t>
            </a:r>
            <a:r>
              <a:rPr lang="pl-PL" sz="2150" b="1" i="0" u="none" strike="noStrike" cap="none" dirty="0">
                <a:solidFill>
                  <a:srgbClr val="000000"/>
                </a:solidFill>
                <a:latin typeface="Calibri"/>
                <a:ea typeface="Calibri"/>
                <a:cs typeface="Calibri"/>
                <a:sym typeface="Calibri"/>
              </a:rPr>
              <a:t>kluczowe przesłanie</a:t>
            </a:r>
            <a:r>
              <a:rPr lang="pl-PL" sz="2150" i="0" u="none" strike="noStrike" cap="none" dirty="0">
                <a:solidFill>
                  <a:srgbClr val="000000"/>
                </a:solidFill>
                <a:latin typeface="Calibri"/>
                <a:ea typeface="Calibri"/>
                <a:cs typeface="Calibri"/>
                <a:sym typeface="Calibri"/>
              </a:rPr>
              <a:t>, które </a:t>
            </a:r>
            <a:r>
              <a:rPr lang="pl-PL" sz="2150" b="0" i="0" u="none" strike="noStrike" cap="none" dirty="0">
                <a:solidFill>
                  <a:srgbClr val="000000"/>
                </a:solidFill>
                <a:latin typeface="Calibri"/>
                <a:ea typeface="Calibri"/>
                <a:cs typeface="Calibri"/>
                <a:sym typeface="Calibri"/>
              </a:rPr>
              <a:t>powinien zawsze przekazywać Posłaniec Gościnności. Co to znaczy </a:t>
            </a:r>
            <a:r>
              <a:rPr lang="pl-PL" sz="2150" b="1" i="0" u="none" strike="noStrike" cap="none" dirty="0">
                <a:solidFill>
                  <a:srgbClr val="000000"/>
                </a:solidFill>
                <a:latin typeface="Calibri"/>
                <a:ea typeface="Calibri"/>
                <a:cs typeface="Calibri"/>
                <a:sym typeface="Calibri"/>
              </a:rPr>
              <a:t>być gościnnym: jest to głęboko zakorzenione w ludzkiej naturze</a:t>
            </a:r>
            <a:r>
              <a:rPr lang="pl-PL" sz="2150" i="0" u="none" strike="noStrike" cap="none" dirty="0">
                <a:solidFill>
                  <a:srgbClr val="000000"/>
                </a:solidFill>
                <a:latin typeface="Calibri"/>
                <a:ea typeface="Calibri"/>
                <a:cs typeface="Calibri"/>
                <a:sym typeface="Calibri"/>
              </a:rPr>
              <a:t>.</a:t>
            </a:r>
            <a:endParaRPr lang="pl-PL" sz="1400" b="0" i="0" u="none" strike="noStrike" cap="none" dirty="0">
              <a:solidFill>
                <a:srgbClr val="000000"/>
              </a:solidFill>
              <a:latin typeface="Arial"/>
              <a:ea typeface="Arial"/>
              <a:cs typeface="Arial"/>
              <a:sym typeface="Arial"/>
            </a:endParaRPr>
          </a:p>
        </p:txBody>
      </p:sp>
      <p:sp>
        <p:nvSpPr>
          <p:cNvPr id="276" name="Google Shape;276;p14"/>
          <p:cNvSpPr txBox="1">
            <a:spLocks noGrp="1"/>
          </p:cNvSpPr>
          <p:nvPr>
            <p:ph type="body" idx="1"/>
          </p:nvPr>
        </p:nvSpPr>
        <p:spPr>
          <a:xfrm>
            <a:off x="7519706" y="4523267"/>
            <a:ext cx="10642170" cy="1326054"/>
          </a:xfrm>
          <a:prstGeom prst="rect">
            <a:avLst/>
          </a:prstGeom>
          <a:noFill/>
          <a:ln>
            <a:noFill/>
          </a:ln>
        </p:spPr>
        <p:txBody>
          <a:bodyPr spcFirstLastPara="1" wrap="square" lIns="0" tIns="104125" rIns="0" bIns="0" anchor="t" anchorCtr="0">
            <a:spAutoFit/>
          </a:bodyPr>
          <a:lstStyle/>
          <a:p>
            <a:pPr marL="12700" lvl="0" indent="0" algn="l" rtl="0">
              <a:lnSpc>
                <a:spcPct val="123000"/>
              </a:lnSpc>
              <a:spcBef>
                <a:spcPts val="0"/>
              </a:spcBef>
              <a:spcAft>
                <a:spcPts val="0"/>
              </a:spcAft>
              <a:buSzPts val="1400"/>
              <a:buNone/>
            </a:pPr>
            <a:r>
              <a:rPr lang="pl-PL" sz="2150" u="sng" dirty="0">
                <a:latin typeface="Calibri"/>
                <a:ea typeface="Calibri"/>
                <a:cs typeface="Calibri"/>
                <a:sym typeface="Calibri"/>
              </a:rPr>
              <a:t>Posłaniec powinien znać podstawy i historię branży </a:t>
            </a:r>
            <a:r>
              <a:rPr lang="pl-PL" sz="2150" u="sng" dirty="0" err="1">
                <a:latin typeface="Calibri"/>
                <a:ea typeface="Calibri"/>
                <a:cs typeface="Calibri"/>
                <a:sym typeface="Calibri"/>
              </a:rPr>
              <a:t>hospitality</a:t>
            </a:r>
            <a:r>
              <a:rPr lang="pl-PL" sz="2150" dirty="0">
                <a:latin typeface="Calibri"/>
                <a:ea typeface="Calibri"/>
                <a:cs typeface="Calibri"/>
                <a:sym typeface="Calibri"/>
              </a:rPr>
              <a:t>. Jesteśmy dumni, że pracujemy w tym fachu, niezależnie od tego, jakie jest nasze zadanie. </a:t>
            </a:r>
            <a:r>
              <a:rPr lang="pl-PL" sz="2150" b="1" dirty="0" err="1">
                <a:latin typeface="Calibri"/>
                <a:ea typeface="Calibri"/>
                <a:cs typeface="Calibri"/>
                <a:sym typeface="Calibri"/>
              </a:rPr>
              <a:t>Hospitality</a:t>
            </a:r>
            <a:r>
              <a:rPr lang="pl-PL" sz="2150" b="1" dirty="0">
                <a:latin typeface="Calibri"/>
                <a:ea typeface="Calibri"/>
                <a:cs typeface="Calibri"/>
                <a:sym typeface="Calibri"/>
              </a:rPr>
              <a:t> </a:t>
            </a:r>
            <a:r>
              <a:rPr lang="pl-PL" sz="2150" dirty="0">
                <a:latin typeface="Calibri"/>
                <a:ea typeface="Calibri"/>
                <a:cs typeface="Calibri"/>
                <a:sym typeface="Calibri"/>
              </a:rPr>
              <a:t>istnieje od zawsze, ponieważ jest </a:t>
            </a:r>
            <a:r>
              <a:rPr lang="pl-PL" sz="2150" b="1" dirty="0">
                <a:latin typeface="Calibri"/>
                <a:ea typeface="Calibri"/>
                <a:cs typeface="Calibri"/>
                <a:sym typeface="Calibri"/>
              </a:rPr>
              <a:t>niezbędna</a:t>
            </a:r>
            <a:r>
              <a:rPr lang="pl-PL" sz="2150" dirty="0">
                <a:latin typeface="Calibri"/>
                <a:ea typeface="Calibri"/>
                <a:cs typeface="Calibri"/>
                <a:sym typeface="Calibri"/>
              </a:rPr>
              <a:t>, by nakarmić, zakwaterować, zabawić ludzi poza ich domami.</a:t>
            </a:r>
          </a:p>
        </p:txBody>
      </p:sp>
      <p:sp>
        <p:nvSpPr>
          <p:cNvPr id="277" name="Google Shape;277;p14"/>
          <p:cNvSpPr/>
          <p:nvPr/>
        </p:nvSpPr>
        <p:spPr>
          <a:xfrm>
            <a:off x="10470" y="0"/>
            <a:ext cx="6259195" cy="11308715"/>
          </a:xfrm>
          <a:custGeom>
            <a:avLst/>
            <a:gdLst/>
            <a:ahLst/>
            <a:cxnLst/>
            <a:rect l="l" t="t" r="r" b="b"/>
            <a:pathLst>
              <a:path w="6259195" h="11308715" extrusionOk="0">
                <a:moveTo>
                  <a:pt x="6258804" y="0"/>
                </a:moveTo>
                <a:lnTo>
                  <a:pt x="0" y="0"/>
                </a:lnTo>
                <a:lnTo>
                  <a:pt x="0" y="11308556"/>
                </a:lnTo>
                <a:lnTo>
                  <a:pt x="6258804" y="11308556"/>
                </a:lnTo>
                <a:lnTo>
                  <a:pt x="6258804" y="0"/>
                </a:lnTo>
                <a:close/>
              </a:path>
            </a:pathLst>
          </a:custGeom>
          <a:solidFill>
            <a:srgbClr val="EEDFCA"/>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78" name="Google Shape;278;p14"/>
          <p:cNvSpPr txBox="1">
            <a:spLocks noGrp="1"/>
          </p:cNvSpPr>
          <p:nvPr>
            <p:ph type="title"/>
          </p:nvPr>
        </p:nvSpPr>
        <p:spPr>
          <a:xfrm>
            <a:off x="1018431" y="2069583"/>
            <a:ext cx="4540250" cy="2043508"/>
          </a:xfrm>
          <a:prstGeom prst="rect">
            <a:avLst/>
          </a:prstGeom>
          <a:noFill/>
          <a:ln>
            <a:noFill/>
          </a:ln>
        </p:spPr>
        <p:txBody>
          <a:bodyPr spcFirstLastPara="1" wrap="square" lIns="0" tIns="12050" rIns="0" bIns="0" anchor="t" anchorCtr="0">
            <a:spAutoFit/>
          </a:bodyPr>
          <a:lstStyle/>
          <a:p>
            <a:pPr marL="12700" marR="5080" lvl="0" indent="0" algn="l" rtl="0">
              <a:lnSpc>
                <a:spcPct val="100000"/>
              </a:lnSpc>
              <a:spcBef>
                <a:spcPts val="0"/>
              </a:spcBef>
              <a:spcAft>
                <a:spcPts val="0"/>
              </a:spcAft>
              <a:buSzPts val="1400"/>
              <a:buNone/>
            </a:pPr>
            <a:r>
              <a:rPr lang="pl-PL" dirty="0">
                <a:solidFill>
                  <a:srgbClr val="000000"/>
                </a:solidFill>
              </a:rPr>
              <a:t>1. </a:t>
            </a:r>
            <a:r>
              <a:rPr lang="pl-PL" dirty="0">
                <a:solidFill>
                  <a:srgbClr val="F7921E"/>
                </a:solidFill>
              </a:rPr>
              <a:t>Zmieńmy sposób</a:t>
            </a:r>
            <a:br>
              <a:rPr lang="pl-PL" dirty="0">
                <a:solidFill>
                  <a:srgbClr val="F7921E"/>
                </a:solidFill>
              </a:rPr>
            </a:br>
            <a:r>
              <a:rPr lang="pl-PL" dirty="0">
                <a:solidFill>
                  <a:srgbClr val="F7921E"/>
                </a:solidFill>
              </a:rPr>
              <a:t>postrzegania naszych miejsc pracy na inspirację dla całej naszej branży</a:t>
            </a:r>
            <a:endParaRPr lang="pl-PL" dirty="0"/>
          </a:p>
        </p:txBody>
      </p:sp>
      <p:sp>
        <p:nvSpPr>
          <p:cNvPr id="279" name="Google Shape;279;p14"/>
          <p:cNvSpPr txBox="1"/>
          <p:nvPr/>
        </p:nvSpPr>
        <p:spPr>
          <a:xfrm>
            <a:off x="7519706" y="8210585"/>
            <a:ext cx="7306309" cy="2551324"/>
          </a:xfrm>
          <a:prstGeom prst="rect">
            <a:avLst/>
          </a:prstGeom>
          <a:noFill/>
          <a:ln>
            <a:noFill/>
          </a:ln>
        </p:spPr>
        <p:txBody>
          <a:bodyPr spcFirstLastPara="1" wrap="square" lIns="0" tIns="12050" rIns="0" bIns="0" anchor="t" anchorCtr="0">
            <a:spAutoFit/>
          </a:bodyPr>
          <a:lstStyle/>
          <a:p>
            <a:pPr marL="12700" marR="5080" lvl="0" indent="0" algn="l" rtl="0">
              <a:lnSpc>
                <a:spcPct val="100000"/>
              </a:lnSpc>
              <a:spcBef>
                <a:spcPts val="0"/>
              </a:spcBef>
              <a:spcAft>
                <a:spcPts val="0"/>
              </a:spcAft>
              <a:buClr>
                <a:srgbClr val="000000"/>
              </a:buClr>
              <a:buSzPts val="3300"/>
              <a:buFont typeface="Arial"/>
              <a:buNone/>
            </a:pPr>
            <a:r>
              <a:rPr lang="pl-PL" sz="3300" b="1" i="0" u="none" strike="noStrike" cap="none" dirty="0">
                <a:solidFill>
                  <a:srgbClr val="F7921E"/>
                </a:solidFill>
                <a:latin typeface="Calibri"/>
                <a:ea typeface="Calibri"/>
                <a:cs typeface="Calibri"/>
                <a:sym typeface="Calibri"/>
              </a:rPr>
              <a:t>Wspaniale jest należeć do takiej branży! HOSPITALITY to słowo o silnym znaczeniu! </a:t>
            </a:r>
            <a:r>
              <a:rPr lang="pl-PL" sz="3300" b="1" i="0" u="none" strike="noStrike" cap="none" dirty="0" err="1">
                <a:solidFill>
                  <a:srgbClr val="F7921E"/>
                </a:solidFill>
                <a:latin typeface="Calibri"/>
                <a:ea typeface="Calibri"/>
                <a:cs typeface="Calibri"/>
                <a:sym typeface="Calibri"/>
              </a:rPr>
              <a:t>Hospitality</a:t>
            </a:r>
            <a:r>
              <a:rPr lang="pl-PL" sz="3300" b="1" i="0" u="none" strike="noStrike" cap="none" dirty="0">
                <a:solidFill>
                  <a:srgbClr val="F7921E"/>
                </a:solidFill>
                <a:latin typeface="Calibri"/>
                <a:ea typeface="Calibri"/>
                <a:cs typeface="Calibri"/>
                <a:sym typeface="Calibri"/>
              </a:rPr>
              <a:t> daje satysfakcję i pasuje do intuicyjnych, pracowitych, kreatywnych ludzi!</a:t>
            </a:r>
            <a:endParaRPr lang="pl-PL" sz="3300" b="0" i="0" u="none" strike="noStrike" cap="none" dirty="0">
              <a:solidFill>
                <a:srgbClr val="000000"/>
              </a:solidFill>
              <a:latin typeface="Calibri"/>
              <a:ea typeface="Calibri"/>
              <a:cs typeface="Calibri"/>
              <a:sym typeface="Calibri"/>
            </a:endParaRPr>
          </a:p>
        </p:txBody>
      </p:sp>
      <p:pic>
        <p:nvPicPr>
          <p:cNvPr id="280" name="Google Shape;280;p14"/>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504748" y="7076743"/>
            <a:ext cx="3788381" cy="3718805"/>
          </a:xfrm>
          <a:prstGeom prst="rect">
            <a:avLst/>
          </a:prstGeom>
          <a:noFill/>
          <a:ln>
            <a:noFill/>
          </a:ln>
        </p:spPr>
      </p:pic>
      <p:grpSp>
        <p:nvGrpSpPr>
          <p:cNvPr id="281" name="Google Shape;281;p14"/>
          <p:cNvGrpSpPr/>
          <p:nvPr/>
        </p:nvGrpSpPr>
        <p:grpSpPr>
          <a:xfrm>
            <a:off x="16511601" y="721800"/>
            <a:ext cx="2590799" cy="535865"/>
            <a:chOff x="16511601" y="721800"/>
            <a:chExt cx="2590799" cy="535865"/>
          </a:xfrm>
        </p:grpSpPr>
        <p:pic>
          <p:nvPicPr>
            <p:cNvPr id="282" name="Google Shape;282;p14"/>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6511601" y="721800"/>
              <a:ext cx="1961351" cy="535865"/>
            </a:xfrm>
            <a:prstGeom prst="rect">
              <a:avLst/>
            </a:prstGeom>
            <a:noFill/>
            <a:ln>
              <a:noFill/>
            </a:ln>
          </p:spPr>
        </p:pic>
        <p:sp>
          <p:nvSpPr>
            <p:cNvPr id="283" name="Google Shape;283;p14"/>
            <p:cNvSpPr/>
            <p:nvPr/>
          </p:nvSpPr>
          <p:spPr>
            <a:xfrm>
              <a:off x="18473750" y="1020146"/>
              <a:ext cx="628650" cy="233679"/>
            </a:xfrm>
            <a:custGeom>
              <a:avLst/>
              <a:gdLst/>
              <a:ahLst/>
              <a:cxnLst/>
              <a:rect l="l" t="t" r="r" b="b"/>
              <a:pathLst>
                <a:path w="628650" h="233680" extrusionOk="0">
                  <a:moveTo>
                    <a:pt x="103378" y="12"/>
                  </a:moveTo>
                  <a:lnTo>
                    <a:pt x="0" y="12"/>
                  </a:lnTo>
                  <a:lnTo>
                    <a:pt x="0" y="233680"/>
                  </a:lnTo>
                  <a:lnTo>
                    <a:pt x="103378" y="233680"/>
                  </a:lnTo>
                  <a:lnTo>
                    <a:pt x="103378" y="12"/>
                  </a:lnTo>
                  <a:close/>
                </a:path>
                <a:path w="628650" h="233680" extrusionOk="0">
                  <a:moveTo>
                    <a:pt x="339966" y="0"/>
                  </a:moveTo>
                  <a:lnTo>
                    <a:pt x="132308" y="0"/>
                  </a:lnTo>
                  <a:lnTo>
                    <a:pt x="132308" y="104140"/>
                  </a:lnTo>
                  <a:lnTo>
                    <a:pt x="184378" y="104140"/>
                  </a:lnTo>
                  <a:lnTo>
                    <a:pt x="184378" y="233680"/>
                  </a:lnTo>
                  <a:lnTo>
                    <a:pt x="287896" y="233680"/>
                  </a:lnTo>
                  <a:lnTo>
                    <a:pt x="287896" y="104140"/>
                  </a:lnTo>
                  <a:lnTo>
                    <a:pt x="339966" y="104140"/>
                  </a:lnTo>
                  <a:lnTo>
                    <a:pt x="339966" y="0"/>
                  </a:lnTo>
                  <a:close/>
                </a:path>
                <a:path w="628650" h="233680" extrusionOk="0">
                  <a:moveTo>
                    <a:pt x="628497" y="0"/>
                  </a:moveTo>
                  <a:lnTo>
                    <a:pt x="523748" y="0"/>
                  </a:lnTo>
                  <a:lnTo>
                    <a:pt x="487743" y="52984"/>
                  </a:lnTo>
                  <a:lnTo>
                    <a:pt x="451612" y="0"/>
                  </a:lnTo>
                  <a:lnTo>
                    <a:pt x="346862" y="0"/>
                  </a:lnTo>
                  <a:lnTo>
                    <a:pt x="435991" y="131699"/>
                  </a:lnTo>
                  <a:lnTo>
                    <a:pt x="435991" y="233680"/>
                  </a:lnTo>
                  <a:lnTo>
                    <a:pt x="539508" y="233680"/>
                  </a:lnTo>
                  <a:lnTo>
                    <a:pt x="539508" y="131699"/>
                  </a:lnTo>
                  <a:lnTo>
                    <a:pt x="628497" y="0"/>
                  </a:lnTo>
                  <a:close/>
                </a:path>
              </a:pathLst>
            </a:custGeom>
            <a:solidFill>
              <a:srgbClr val="FC9204"/>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sp>
        <p:nvSpPr>
          <p:cNvPr id="284" name="Google Shape;284;p14"/>
          <p:cNvSpPr txBox="1"/>
          <p:nvPr/>
        </p:nvSpPr>
        <p:spPr>
          <a:xfrm>
            <a:off x="908050" y="549275"/>
            <a:ext cx="4761013" cy="60016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300"/>
              <a:buFont typeface="Arial"/>
              <a:buNone/>
            </a:pPr>
            <a:r>
              <a:rPr lang="en-US" sz="3300" b="1" i="0" u="none" strike="noStrike" cap="none">
                <a:solidFill>
                  <a:srgbClr val="F7921E"/>
                </a:solidFill>
                <a:latin typeface="Calibri"/>
                <a:ea typeface="Calibri"/>
                <a:cs typeface="Calibri"/>
                <a:sym typeface="Calibri"/>
              </a:rPr>
              <a:t>KARTA ZOBOWIĄZAŃ </a:t>
            </a:r>
            <a:endParaRPr sz="3300" b="1" i="0" u="none" strike="noStrike" cap="none">
              <a:solidFill>
                <a:srgbClr val="F7921E"/>
              </a:solidFill>
              <a:latin typeface="Calibri"/>
              <a:ea typeface="Calibri"/>
              <a:cs typeface="Calibri"/>
              <a:sym typeface="Calibri"/>
            </a:endParaRPr>
          </a:p>
        </p:txBody>
      </p:sp>
      <p:sp>
        <p:nvSpPr>
          <p:cNvPr id="285" name="Google Shape;285;p14"/>
          <p:cNvSpPr txBox="1"/>
          <p:nvPr/>
        </p:nvSpPr>
        <p:spPr>
          <a:xfrm>
            <a:off x="7414055" y="3296489"/>
            <a:ext cx="10516046" cy="906233"/>
          </a:xfrm>
          <a:prstGeom prst="rect">
            <a:avLst/>
          </a:prstGeom>
          <a:noFill/>
          <a:ln>
            <a:noFill/>
          </a:ln>
        </p:spPr>
        <p:txBody>
          <a:bodyPr spcFirstLastPara="1" wrap="square" lIns="91425" tIns="45700" rIns="91425" bIns="45700" anchor="t" anchorCtr="0">
            <a:spAutoFit/>
          </a:bodyPr>
          <a:lstStyle/>
          <a:p>
            <a:pPr marL="12700" marR="5080" lvl="0" indent="0" algn="l" rtl="0">
              <a:lnSpc>
                <a:spcPct val="123300"/>
              </a:lnSpc>
              <a:spcBef>
                <a:spcPts val="0"/>
              </a:spcBef>
              <a:spcAft>
                <a:spcPts val="0"/>
              </a:spcAft>
              <a:buClr>
                <a:srgbClr val="000000"/>
              </a:buClr>
              <a:buSzPts val="2150"/>
              <a:buFont typeface="Arial"/>
              <a:buNone/>
            </a:pPr>
            <a:r>
              <a:rPr lang="pl-PL" sz="2150" b="0" i="0" u="sng" strike="noStrike" cap="none" dirty="0">
                <a:solidFill>
                  <a:srgbClr val="000000"/>
                </a:solidFill>
                <a:latin typeface="Calibri"/>
                <a:ea typeface="Calibri"/>
                <a:cs typeface="Calibri"/>
                <a:sym typeface="Calibri"/>
              </a:rPr>
              <a:t>Posłaniec Gościnności będzie w sposób innowacyjny komunikować o charakterze zawodów w branży </a:t>
            </a:r>
            <a:r>
              <a:rPr lang="pl-PL" sz="2150" b="0" i="0" u="sng" strike="noStrike" cap="none" dirty="0" err="1">
                <a:solidFill>
                  <a:srgbClr val="000000"/>
                </a:solidFill>
                <a:latin typeface="Calibri"/>
                <a:ea typeface="Calibri"/>
                <a:cs typeface="Calibri"/>
                <a:sym typeface="Calibri"/>
              </a:rPr>
              <a:t>hospitality</a:t>
            </a:r>
            <a:r>
              <a:rPr lang="pl-PL" sz="2150" b="0" i="0" u="none" strike="noStrike" cap="none" dirty="0">
                <a:solidFill>
                  <a:srgbClr val="000000"/>
                </a:solidFill>
                <a:latin typeface="Calibri"/>
                <a:ea typeface="Calibri"/>
                <a:cs typeface="Calibri"/>
                <a:sym typeface="Calibri"/>
              </a:rPr>
              <a:t>. Zadba o to, aby </a:t>
            </a:r>
            <a:r>
              <a:rPr lang="pl-PL" sz="2150" b="1" i="0" u="none" strike="noStrike" cap="none" dirty="0">
                <a:solidFill>
                  <a:srgbClr val="000000"/>
                </a:solidFill>
                <a:latin typeface="Calibri"/>
                <a:ea typeface="Calibri"/>
                <a:cs typeface="Calibri"/>
                <a:sym typeface="Calibri"/>
              </a:rPr>
              <a:t>pozytywnie wypowiadać się </a:t>
            </a:r>
            <a:r>
              <a:rPr lang="pl-PL" sz="2150" b="0" i="0" u="none" strike="noStrike" cap="none" dirty="0">
                <a:solidFill>
                  <a:srgbClr val="000000"/>
                </a:solidFill>
                <a:latin typeface="Calibri"/>
                <a:ea typeface="Calibri"/>
                <a:cs typeface="Calibri"/>
                <a:sym typeface="Calibri"/>
              </a:rPr>
              <a:t>o karierach zawodowych.</a:t>
            </a:r>
          </a:p>
        </p:txBody>
      </p:sp>
      <p:sp>
        <p:nvSpPr>
          <p:cNvPr id="286" name="Google Shape;286;p14"/>
          <p:cNvSpPr txBox="1"/>
          <p:nvPr/>
        </p:nvSpPr>
        <p:spPr>
          <a:xfrm>
            <a:off x="7432225" y="6216635"/>
            <a:ext cx="10304744" cy="1720215"/>
          </a:xfrm>
          <a:prstGeom prst="rect">
            <a:avLst/>
          </a:prstGeom>
          <a:noFill/>
          <a:ln>
            <a:noFill/>
          </a:ln>
        </p:spPr>
        <p:txBody>
          <a:bodyPr spcFirstLastPara="1" wrap="square" lIns="91425" tIns="45700" rIns="91425" bIns="45700" anchor="t" anchorCtr="0">
            <a:spAutoFit/>
          </a:bodyPr>
          <a:lstStyle/>
          <a:p>
            <a:pPr marL="12700" marR="340995" lvl="0" indent="0" algn="l" rtl="0">
              <a:lnSpc>
                <a:spcPct val="123000"/>
              </a:lnSpc>
              <a:spcBef>
                <a:spcPts val="0"/>
              </a:spcBef>
              <a:spcAft>
                <a:spcPts val="0"/>
              </a:spcAft>
              <a:buClr>
                <a:srgbClr val="000000"/>
              </a:buClr>
              <a:buSzPts val="2150"/>
              <a:buFont typeface="Arial"/>
              <a:buNone/>
            </a:pPr>
            <a:r>
              <a:rPr lang="pl-PL" sz="2150" b="0" i="0" u="none" strike="noStrike" cap="none" dirty="0">
                <a:solidFill>
                  <a:srgbClr val="000000"/>
                </a:solidFill>
                <a:latin typeface="Calibri"/>
                <a:ea typeface="Calibri"/>
                <a:cs typeface="Calibri"/>
                <a:sym typeface="Calibri"/>
              </a:rPr>
              <a:t>Wspaniale jest należeć do takiej branży. </a:t>
            </a:r>
            <a:r>
              <a:rPr lang="pl-PL" sz="2150" b="0" i="0" u="none" strike="noStrike" cap="none" dirty="0" err="1">
                <a:solidFill>
                  <a:srgbClr val="000000"/>
                </a:solidFill>
                <a:latin typeface="Calibri"/>
                <a:ea typeface="Calibri"/>
                <a:cs typeface="Calibri"/>
                <a:sym typeface="Calibri"/>
              </a:rPr>
              <a:t>Hospitality</a:t>
            </a:r>
            <a:r>
              <a:rPr lang="pl-PL" sz="2150" b="0" i="0" u="none" strike="noStrike" cap="none" dirty="0">
                <a:solidFill>
                  <a:srgbClr val="000000"/>
                </a:solidFill>
                <a:latin typeface="Calibri"/>
                <a:ea typeface="Calibri"/>
                <a:cs typeface="Calibri"/>
                <a:sym typeface="Calibri"/>
              </a:rPr>
              <a:t> ma silne znaczenie; </a:t>
            </a:r>
            <a:r>
              <a:rPr lang="pl-PL" sz="2150" u="sng" dirty="0">
                <a:latin typeface="Calibri"/>
                <a:ea typeface="Calibri"/>
                <a:cs typeface="Calibri"/>
                <a:sym typeface="Calibri"/>
              </a:rPr>
              <a:t>P</a:t>
            </a:r>
            <a:r>
              <a:rPr lang="pl-PL" sz="2150" b="0" i="0" u="sng" strike="noStrike" cap="none" dirty="0">
                <a:solidFill>
                  <a:srgbClr val="000000"/>
                </a:solidFill>
                <a:latin typeface="Calibri"/>
                <a:ea typeface="Calibri"/>
                <a:cs typeface="Calibri"/>
                <a:sym typeface="Calibri"/>
              </a:rPr>
              <a:t>osłaniec powinien umieć przekazać dumę z przynależności do branży </a:t>
            </a:r>
            <a:r>
              <a:rPr lang="pl-PL" sz="2150" b="0" i="0" u="none" strike="noStrike" cap="none" dirty="0">
                <a:solidFill>
                  <a:srgbClr val="000000"/>
                </a:solidFill>
                <a:latin typeface="Calibri"/>
                <a:ea typeface="Calibri"/>
                <a:cs typeface="Calibri"/>
                <a:sym typeface="Calibri"/>
              </a:rPr>
              <a:t>i do firmy, która  </a:t>
            </a:r>
            <a:endParaRPr lang="pl-PL" sz="1400" b="0" i="0" u="none" strike="noStrike" cap="none" dirty="0">
              <a:solidFill>
                <a:srgbClr val="000000"/>
              </a:solidFill>
              <a:latin typeface="Arial"/>
              <a:ea typeface="Arial"/>
              <a:cs typeface="Arial"/>
              <a:sym typeface="Arial"/>
            </a:endParaRPr>
          </a:p>
          <a:p>
            <a:pPr marL="12700" marR="340995" lvl="0" indent="0" algn="l" rtl="0">
              <a:lnSpc>
                <a:spcPct val="123000"/>
              </a:lnSpc>
              <a:spcBef>
                <a:spcPts val="0"/>
              </a:spcBef>
              <a:spcAft>
                <a:spcPts val="0"/>
              </a:spcAft>
              <a:buClr>
                <a:srgbClr val="000000"/>
              </a:buClr>
              <a:buSzPts val="2150"/>
              <a:buFont typeface="Arial"/>
              <a:buNone/>
            </a:pPr>
            <a:r>
              <a:rPr lang="pl-PL" sz="2150" b="0" i="0" u="none" strike="noStrike" cap="none" dirty="0">
                <a:solidFill>
                  <a:srgbClr val="000000"/>
                </a:solidFill>
                <a:latin typeface="Calibri"/>
                <a:ea typeface="Calibri"/>
                <a:cs typeface="Calibri"/>
                <a:sym typeface="Calibri"/>
              </a:rPr>
              <a:t>dba o gości, zapewniając im </a:t>
            </a:r>
            <a:r>
              <a:rPr lang="pl-PL" sz="2150" b="1" i="0" u="none" strike="noStrike" cap="none" dirty="0">
                <a:solidFill>
                  <a:srgbClr val="000000"/>
                </a:solidFill>
                <a:latin typeface="Calibri"/>
                <a:ea typeface="Calibri"/>
                <a:cs typeface="Calibri"/>
                <a:sym typeface="Calibri"/>
              </a:rPr>
              <a:t>przyjemne doznania </a:t>
            </a:r>
            <a:r>
              <a:rPr lang="pl-PL" sz="2150" b="0" i="0" u="none" strike="noStrike" cap="none" dirty="0">
                <a:solidFill>
                  <a:srgbClr val="000000"/>
                </a:solidFill>
                <a:latin typeface="Calibri"/>
                <a:ea typeface="Calibri"/>
                <a:cs typeface="Calibri"/>
                <a:sym typeface="Calibri"/>
              </a:rPr>
              <a:t>(dobry posiłek, relaks w miłym spa, lub dobry wypoczynek z dala od domu).</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Shape 290"/>
        <p:cNvGrpSpPr/>
        <p:nvPr/>
      </p:nvGrpSpPr>
      <p:grpSpPr>
        <a:xfrm>
          <a:off x="0" y="0"/>
          <a:ext cx="0" cy="0"/>
          <a:chOff x="0" y="0"/>
          <a:chExt cx="0" cy="0"/>
        </a:xfrm>
      </p:grpSpPr>
      <p:sp>
        <p:nvSpPr>
          <p:cNvPr id="291" name="Google Shape;291;p15"/>
          <p:cNvSpPr txBox="1"/>
          <p:nvPr/>
        </p:nvSpPr>
        <p:spPr>
          <a:xfrm>
            <a:off x="7108907" y="1239423"/>
            <a:ext cx="8363584" cy="2454005"/>
          </a:xfrm>
          <a:prstGeom prst="rect">
            <a:avLst/>
          </a:prstGeom>
          <a:noFill/>
          <a:ln>
            <a:noFill/>
          </a:ln>
        </p:spPr>
        <p:txBody>
          <a:bodyPr spcFirstLastPara="1" wrap="square" lIns="0" tIns="12050" rIns="0" bIns="0" anchor="t" anchorCtr="0">
            <a:spAutoFit/>
          </a:bodyPr>
          <a:lstStyle/>
          <a:p>
            <a:pPr marL="12700" marR="5080" lvl="0" indent="0" algn="l" rtl="0">
              <a:lnSpc>
                <a:spcPct val="123300"/>
              </a:lnSpc>
              <a:spcBef>
                <a:spcPts val="0"/>
              </a:spcBef>
              <a:spcAft>
                <a:spcPts val="0"/>
              </a:spcAft>
              <a:buClr>
                <a:srgbClr val="000000"/>
              </a:buClr>
              <a:buSzPts val="2150"/>
              <a:buFont typeface="Arial"/>
              <a:buNone/>
            </a:pPr>
            <a:r>
              <a:rPr lang="pl-PL" sz="2150" b="0" i="0" u="sng" strike="noStrike" cap="none" dirty="0">
                <a:solidFill>
                  <a:srgbClr val="000000"/>
                </a:solidFill>
                <a:latin typeface="Calibri"/>
                <a:ea typeface="Calibri"/>
                <a:cs typeface="Calibri"/>
                <a:sym typeface="Calibri"/>
              </a:rPr>
              <a:t>Posłaniec powinien być w stanie pokazać przyszłym i potencjalnym pracownikom, jak ciężka praca może się opłacić, </a:t>
            </a:r>
            <a:r>
              <a:rPr lang="pl-PL" sz="2150" b="0" i="0" u="none" strike="noStrike" cap="none" dirty="0">
                <a:solidFill>
                  <a:srgbClr val="000000"/>
                </a:solidFill>
                <a:latin typeface="Calibri"/>
                <a:ea typeface="Calibri"/>
                <a:cs typeface="Calibri"/>
                <a:sym typeface="Calibri"/>
              </a:rPr>
              <a:t>nie tylko pod względem wynagrodzenia, ale także rozwoju społecznego i zawodowego dzięki doświadczeniom w branży hotelarskiej. Korzyści jest wiele: </a:t>
            </a:r>
            <a:r>
              <a:rPr lang="pl-PL" sz="2150" b="1" i="0" u="none" strike="noStrike" cap="none" dirty="0">
                <a:solidFill>
                  <a:srgbClr val="000000"/>
                </a:solidFill>
                <a:latin typeface="Calibri"/>
                <a:ea typeface="Calibri"/>
                <a:cs typeface="Calibri"/>
                <a:sym typeface="Calibri"/>
              </a:rPr>
              <a:t>rozwój kariery, relacje międzyludzkie, elastyczność </a:t>
            </a:r>
            <a:r>
              <a:rPr lang="pl-PL" sz="2150" b="0" i="0" u="none" strike="noStrike" cap="none" dirty="0">
                <a:solidFill>
                  <a:srgbClr val="000000"/>
                </a:solidFill>
                <a:latin typeface="Calibri"/>
                <a:ea typeface="Calibri"/>
                <a:cs typeface="Calibri"/>
                <a:sym typeface="Calibri"/>
              </a:rPr>
              <a:t>i </a:t>
            </a:r>
            <a:r>
              <a:rPr lang="pl-PL" sz="2150" b="1" i="0" u="none" strike="noStrike" cap="none" dirty="0">
                <a:solidFill>
                  <a:srgbClr val="000000"/>
                </a:solidFill>
                <a:latin typeface="Calibri"/>
                <a:ea typeface="Calibri"/>
                <a:cs typeface="Calibri"/>
                <a:sym typeface="Calibri"/>
              </a:rPr>
              <a:t>różnorodność pracy, </a:t>
            </a:r>
            <a:r>
              <a:rPr lang="pl-PL" sz="2150" b="0" i="0" u="none" strike="noStrike" cap="none" dirty="0">
                <a:solidFill>
                  <a:srgbClr val="000000"/>
                </a:solidFill>
                <a:latin typeface="Calibri"/>
                <a:ea typeface="Calibri"/>
                <a:cs typeface="Calibri"/>
                <a:sym typeface="Calibri"/>
              </a:rPr>
              <a:t>a także możliwości </a:t>
            </a:r>
            <a:r>
              <a:rPr lang="pl-PL" sz="2150" b="1" i="0" u="none" strike="noStrike" cap="none" dirty="0">
                <a:solidFill>
                  <a:srgbClr val="000000"/>
                </a:solidFill>
                <a:latin typeface="Calibri"/>
                <a:ea typeface="Calibri"/>
                <a:cs typeface="Calibri"/>
                <a:sym typeface="Calibri"/>
              </a:rPr>
              <a:t>zarobkowe</a:t>
            </a:r>
            <a:r>
              <a:rPr lang="pl-PL" sz="2150" b="0" i="0" u="none" strike="noStrike" cap="none" dirty="0">
                <a:solidFill>
                  <a:srgbClr val="000000"/>
                </a:solidFill>
                <a:latin typeface="Calibri"/>
                <a:ea typeface="Calibri"/>
                <a:cs typeface="Calibri"/>
                <a:sym typeface="Calibri"/>
              </a:rPr>
              <a:t>!</a:t>
            </a:r>
          </a:p>
        </p:txBody>
      </p:sp>
      <p:sp>
        <p:nvSpPr>
          <p:cNvPr id="292" name="Google Shape;292;p15"/>
          <p:cNvSpPr txBox="1"/>
          <p:nvPr/>
        </p:nvSpPr>
        <p:spPr>
          <a:xfrm>
            <a:off x="7108907" y="4247986"/>
            <a:ext cx="10748010" cy="2453990"/>
          </a:xfrm>
          <a:prstGeom prst="rect">
            <a:avLst/>
          </a:prstGeom>
          <a:noFill/>
          <a:ln>
            <a:noFill/>
          </a:ln>
        </p:spPr>
        <p:txBody>
          <a:bodyPr spcFirstLastPara="1" wrap="square" lIns="0" tIns="12050" rIns="0" bIns="0" anchor="t" anchorCtr="0">
            <a:spAutoFit/>
          </a:bodyPr>
          <a:lstStyle/>
          <a:p>
            <a:pPr marL="12700" marR="5080" lvl="0" indent="0" algn="l" rtl="0">
              <a:lnSpc>
                <a:spcPct val="123300"/>
              </a:lnSpc>
              <a:spcBef>
                <a:spcPts val="0"/>
              </a:spcBef>
              <a:spcAft>
                <a:spcPts val="0"/>
              </a:spcAft>
              <a:buClr>
                <a:srgbClr val="000000"/>
              </a:buClr>
              <a:buSzPts val="2150"/>
              <a:buFont typeface="Arial"/>
              <a:buNone/>
            </a:pPr>
            <a:r>
              <a:rPr lang="pl-PL" sz="2150" b="1" i="0" u="none" strike="noStrike" cap="none" dirty="0">
                <a:solidFill>
                  <a:srgbClr val="000000"/>
                </a:solidFill>
                <a:latin typeface="Calibri"/>
                <a:ea typeface="Calibri"/>
                <a:cs typeface="Calibri"/>
                <a:sym typeface="Calibri"/>
              </a:rPr>
              <a:t>Inwestycje szkoleniowe </a:t>
            </a:r>
            <a:r>
              <a:rPr lang="pl-PL" sz="2150" b="0" i="0" u="none" strike="noStrike" cap="none" dirty="0">
                <a:solidFill>
                  <a:srgbClr val="000000"/>
                </a:solidFill>
                <a:latin typeface="Calibri"/>
                <a:ea typeface="Calibri"/>
                <a:cs typeface="Calibri"/>
                <a:sym typeface="Calibri"/>
              </a:rPr>
              <a:t>są unikalnym środkiem przeciwdziałającym niekontrolowanej rotacji personelu, która prowadzi do spadku jakości pracy i lojalności pracowników. Ośrodki szkoleniowe mogą oferować możliwości szkolenia personelu i pomóc branży w rozwiązaniu problemu spowodowanego brakiem doświadczenia nowych pracowników. </a:t>
            </a:r>
            <a:r>
              <a:rPr lang="pl-PL" sz="2150" b="0" i="0" u="sng" strike="noStrike" cap="none" dirty="0">
                <a:solidFill>
                  <a:srgbClr val="000000"/>
                </a:solidFill>
                <a:latin typeface="Calibri"/>
                <a:ea typeface="Calibri"/>
                <a:cs typeface="Calibri"/>
                <a:sym typeface="Calibri"/>
              </a:rPr>
              <a:t>Posłaniec powinien być w stanie pokazać możliwości rozwoju kariery i zachęcić do jej wybrania</a:t>
            </a:r>
            <a:r>
              <a:rPr lang="pl-PL" sz="2150" b="0" i="0" u="none" strike="noStrike" cap="none" dirty="0">
                <a:solidFill>
                  <a:srgbClr val="000000"/>
                </a:solidFill>
                <a:latin typeface="Calibri"/>
                <a:ea typeface="Calibri"/>
                <a:cs typeface="Calibri"/>
                <a:sym typeface="Calibri"/>
              </a:rPr>
              <a:t>: szkolenia i edukacja sprawią, że pracownicy będą zaangażowani i lepiej przygotowani do pracy.</a:t>
            </a:r>
          </a:p>
        </p:txBody>
      </p:sp>
      <p:sp>
        <p:nvSpPr>
          <p:cNvPr id="293" name="Google Shape;293;p15"/>
          <p:cNvSpPr/>
          <p:nvPr/>
        </p:nvSpPr>
        <p:spPr>
          <a:xfrm>
            <a:off x="10470" y="0"/>
            <a:ext cx="6259195" cy="11308715"/>
          </a:xfrm>
          <a:custGeom>
            <a:avLst/>
            <a:gdLst/>
            <a:ahLst/>
            <a:cxnLst/>
            <a:rect l="l" t="t" r="r" b="b"/>
            <a:pathLst>
              <a:path w="6259195" h="11308715" extrusionOk="0">
                <a:moveTo>
                  <a:pt x="6258804" y="0"/>
                </a:moveTo>
                <a:lnTo>
                  <a:pt x="0" y="0"/>
                </a:lnTo>
                <a:lnTo>
                  <a:pt x="0" y="11308556"/>
                </a:lnTo>
                <a:lnTo>
                  <a:pt x="6258804" y="11308556"/>
                </a:lnTo>
                <a:lnTo>
                  <a:pt x="6258804" y="0"/>
                </a:lnTo>
                <a:close/>
              </a:path>
            </a:pathLst>
          </a:custGeom>
          <a:solidFill>
            <a:srgbClr val="EEDFCA"/>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94" name="Google Shape;294;p15"/>
          <p:cNvSpPr txBox="1">
            <a:spLocks noGrp="1"/>
          </p:cNvSpPr>
          <p:nvPr>
            <p:ph type="title"/>
          </p:nvPr>
        </p:nvSpPr>
        <p:spPr>
          <a:xfrm>
            <a:off x="857870" y="1242272"/>
            <a:ext cx="4770419" cy="1533525"/>
          </a:xfrm>
          <a:prstGeom prst="rect">
            <a:avLst/>
          </a:prstGeom>
          <a:noFill/>
          <a:ln>
            <a:noFill/>
          </a:ln>
        </p:spPr>
        <p:txBody>
          <a:bodyPr spcFirstLastPara="1" wrap="square" lIns="0" tIns="12050" rIns="0" bIns="0" anchor="t" anchorCtr="0">
            <a:spAutoFit/>
          </a:bodyPr>
          <a:lstStyle/>
          <a:p>
            <a:pPr marL="12700" marR="5080" lvl="0" indent="0" rtl="0">
              <a:lnSpc>
                <a:spcPct val="100000"/>
              </a:lnSpc>
              <a:spcBef>
                <a:spcPts val="0"/>
              </a:spcBef>
              <a:spcAft>
                <a:spcPts val="0"/>
              </a:spcAft>
              <a:buSzPts val="1400"/>
              <a:buNone/>
            </a:pPr>
            <a:r>
              <a:rPr lang="pl-PL" dirty="0">
                <a:solidFill>
                  <a:srgbClr val="000000"/>
                </a:solidFill>
              </a:rPr>
              <a:t>2. </a:t>
            </a:r>
            <a:r>
              <a:rPr lang="pl-PL" dirty="0">
                <a:solidFill>
                  <a:srgbClr val="F7921E"/>
                </a:solidFill>
              </a:rPr>
              <a:t>Obalajmy uprzedzenia i pokazujmy pozytywne strony zawodów</a:t>
            </a:r>
            <a:endParaRPr lang="pl-PL" dirty="0"/>
          </a:p>
        </p:txBody>
      </p:sp>
      <p:sp>
        <p:nvSpPr>
          <p:cNvPr id="295" name="Google Shape;295;p15"/>
          <p:cNvSpPr txBox="1"/>
          <p:nvPr/>
        </p:nvSpPr>
        <p:spPr>
          <a:xfrm>
            <a:off x="857871" y="4475262"/>
            <a:ext cx="4645660" cy="1027830"/>
          </a:xfrm>
          <a:prstGeom prst="rect">
            <a:avLst/>
          </a:prstGeom>
          <a:noFill/>
          <a:ln>
            <a:noFill/>
          </a:ln>
        </p:spPr>
        <p:txBody>
          <a:bodyPr spcFirstLastPara="1" wrap="square" lIns="0" tIns="12050" rIns="0" bIns="0" anchor="t" anchorCtr="0">
            <a:spAutoFit/>
          </a:bodyPr>
          <a:lstStyle/>
          <a:p>
            <a:pPr marL="12700" marR="5080" lvl="0" indent="0" algn="l" rtl="0">
              <a:lnSpc>
                <a:spcPct val="100000"/>
              </a:lnSpc>
              <a:spcBef>
                <a:spcPts val="0"/>
              </a:spcBef>
              <a:spcAft>
                <a:spcPts val="0"/>
              </a:spcAft>
              <a:buClr>
                <a:srgbClr val="000000"/>
              </a:buClr>
              <a:buSzPts val="3300"/>
              <a:buFont typeface="Arial"/>
              <a:buNone/>
            </a:pPr>
            <a:r>
              <a:rPr lang="pl-PL" sz="3300" b="1" i="0" u="none" strike="noStrike" cap="none" dirty="0">
                <a:solidFill>
                  <a:srgbClr val="000000"/>
                </a:solidFill>
                <a:latin typeface="Calibri"/>
                <a:ea typeface="Calibri"/>
                <a:cs typeface="Calibri"/>
                <a:sym typeface="Calibri"/>
              </a:rPr>
              <a:t>3. </a:t>
            </a:r>
            <a:r>
              <a:rPr lang="pl-PL" sz="3300" b="1" i="0" u="none" strike="noStrike" cap="none" dirty="0">
                <a:solidFill>
                  <a:srgbClr val="F7921E"/>
                </a:solidFill>
                <a:latin typeface="Calibri"/>
                <a:ea typeface="Calibri"/>
                <a:cs typeface="Calibri"/>
                <a:sym typeface="Calibri"/>
              </a:rPr>
              <a:t>Bądźmy partnerami organizacji szkoleniowych</a:t>
            </a:r>
            <a:endParaRPr lang="pl-PL" sz="3300" b="0" i="0" u="none" strike="noStrike" cap="none" dirty="0">
              <a:solidFill>
                <a:srgbClr val="000000"/>
              </a:solidFill>
              <a:latin typeface="Calibri"/>
              <a:ea typeface="Calibri"/>
              <a:cs typeface="Calibri"/>
              <a:sym typeface="Calibri"/>
            </a:endParaRPr>
          </a:p>
        </p:txBody>
      </p:sp>
      <p:sp>
        <p:nvSpPr>
          <p:cNvPr id="296" name="Google Shape;296;p15"/>
          <p:cNvSpPr txBox="1"/>
          <p:nvPr/>
        </p:nvSpPr>
        <p:spPr>
          <a:xfrm>
            <a:off x="7121290" y="7161660"/>
            <a:ext cx="10664190" cy="2047020"/>
          </a:xfrm>
          <a:prstGeom prst="rect">
            <a:avLst/>
          </a:prstGeom>
          <a:noFill/>
          <a:ln>
            <a:noFill/>
          </a:ln>
        </p:spPr>
        <p:txBody>
          <a:bodyPr spcFirstLastPara="1" wrap="square" lIns="0" tIns="12050" rIns="0" bIns="0" anchor="t" anchorCtr="0">
            <a:spAutoFit/>
          </a:bodyPr>
          <a:lstStyle/>
          <a:p>
            <a:pPr marL="12700" marR="5080" lvl="0" indent="0" algn="l" rtl="0">
              <a:lnSpc>
                <a:spcPct val="123300"/>
              </a:lnSpc>
              <a:spcBef>
                <a:spcPts val="0"/>
              </a:spcBef>
              <a:spcAft>
                <a:spcPts val="0"/>
              </a:spcAft>
              <a:buClr>
                <a:srgbClr val="000000"/>
              </a:buClr>
              <a:buSzPts val="2150"/>
              <a:buFont typeface="Arial"/>
              <a:buNone/>
            </a:pPr>
            <a:r>
              <a:rPr lang="pl-PL" sz="2150" b="0" i="0" u="sng" strike="noStrike" cap="none" dirty="0">
                <a:solidFill>
                  <a:srgbClr val="000000"/>
                </a:solidFill>
                <a:latin typeface="Calibri"/>
                <a:ea typeface="Calibri"/>
                <a:cs typeface="Calibri"/>
                <a:sym typeface="Calibri"/>
              </a:rPr>
              <a:t>Posłaniec powinien wyjaśnić, jak ważny jest sposób, w jaki gościmy ludzi</a:t>
            </a:r>
            <a:r>
              <a:rPr lang="pl-PL" sz="2150" b="0" i="0" u="none" strike="noStrike" cap="none" dirty="0">
                <a:solidFill>
                  <a:srgbClr val="000000"/>
                </a:solidFill>
                <a:latin typeface="Calibri"/>
                <a:ea typeface="Calibri"/>
                <a:cs typeface="Calibri"/>
                <a:sym typeface="Calibri"/>
              </a:rPr>
              <a:t>. Jeśli zorganizujemy odpowiednie szkolenie w miejscu pracy w prawdziwym partnerstwie z ośrodkami szkoleniowymi, uczestnicy szkoleń mogą rozwinąć prawdziwe powołanie do zawodu. </a:t>
            </a:r>
            <a:br>
              <a:rPr lang="pl-PL" sz="2150" b="0" i="0" u="none" strike="noStrike" cap="none" dirty="0">
                <a:solidFill>
                  <a:srgbClr val="000000"/>
                </a:solidFill>
                <a:latin typeface="Calibri"/>
                <a:ea typeface="Calibri"/>
                <a:cs typeface="Calibri"/>
                <a:sym typeface="Calibri"/>
              </a:rPr>
            </a:br>
            <a:r>
              <a:rPr lang="pl-PL" sz="2150" b="0" i="0" u="none" strike="noStrike" cap="none" dirty="0">
                <a:solidFill>
                  <a:srgbClr val="000000"/>
                </a:solidFill>
                <a:latin typeface="Calibri"/>
                <a:ea typeface="Calibri"/>
                <a:cs typeface="Calibri"/>
                <a:sym typeface="Calibri"/>
              </a:rPr>
              <a:t>Szczególną uwagę należy zwrócić na stworzenie komfortowej atmosfery i polityki </a:t>
            </a:r>
            <a:br>
              <a:rPr lang="pl-PL" sz="2150" b="0" i="0" u="none" strike="noStrike" cap="none" dirty="0">
                <a:solidFill>
                  <a:srgbClr val="000000"/>
                </a:solidFill>
                <a:latin typeface="Calibri"/>
                <a:ea typeface="Calibri"/>
                <a:cs typeface="Calibri"/>
                <a:sym typeface="Calibri"/>
              </a:rPr>
            </a:br>
            <a:r>
              <a:rPr lang="pl-PL" sz="2150" b="0" i="0" u="none" strike="noStrike" cap="none" dirty="0">
                <a:solidFill>
                  <a:srgbClr val="000000"/>
                </a:solidFill>
                <a:latin typeface="Calibri"/>
                <a:ea typeface="Calibri"/>
                <a:cs typeface="Calibri"/>
                <a:sym typeface="Calibri"/>
              </a:rPr>
              <a:t>otwartych drzwi, aby pracownicy byli mniej skłonni do odejść.</a:t>
            </a:r>
          </a:p>
        </p:txBody>
      </p:sp>
      <p:sp>
        <p:nvSpPr>
          <p:cNvPr id="297" name="Google Shape;297;p15"/>
          <p:cNvSpPr txBox="1"/>
          <p:nvPr/>
        </p:nvSpPr>
        <p:spPr>
          <a:xfrm>
            <a:off x="857871" y="7224976"/>
            <a:ext cx="5045710" cy="3059156"/>
          </a:xfrm>
          <a:prstGeom prst="rect">
            <a:avLst/>
          </a:prstGeom>
          <a:noFill/>
          <a:ln>
            <a:noFill/>
          </a:ln>
        </p:spPr>
        <p:txBody>
          <a:bodyPr spcFirstLastPara="1" wrap="square" lIns="0" tIns="12050" rIns="0" bIns="0" anchor="t" anchorCtr="0">
            <a:spAutoFit/>
          </a:bodyPr>
          <a:lstStyle/>
          <a:p>
            <a:pPr marL="12700" marR="5080" lvl="0" indent="0" algn="l" rtl="0">
              <a:lnSpc>
                <a:spcPct val="100000"/>
              </a:lnSpc>
              <a:spcBef>
                <a:spcPts val="0"/>
              </a:spcBef>
              <a:spcAft>
                <a:spcPts val="0"/>
              </a:spcAft>
              <a:buClr>
                <a:srgbClr val="000000"/>
              </a:buClr>
              <a:buSzPts val="3300"/>
              <a:buFont typeface="Arial"/>
              <a:buNone/>
            </a:pPr>
            <a:r>
              <a:rPr lang="pl-PL" sz="3300" b="1" i="0" u="none" strike="noStrike" cap="none" dirty="0">
                <a:solidFill>
                  <a:srgbClr val="000000"/>
                </a:solidFill>
                <a:latin typeface="Calibri"/>
                <a:ea typeface="Calibri"/>
                <a:cs typeface="Calibri"/>
                <a:sym typeface="Calibri"/>
              </a:rPr>
              <a:t>4. </a:t>
            </a:r>
            <a:r>
              <a:rPr lang="pl-PL" sz="3300" b="1" i="0" u="none" strike="noStrike" cap="none" dirty="0">
                <a:solidFill>
                  <a:srgbClr val="F7921E"/>
                </a:solidFill>
                <a:latin typeface="Calibri"/>
                <a:ea typeface="Calibri"/>
                <a:cs typeface="Calibri"/>
                <a:sym typeface="Calibri"/>
              </a:rPr>
              <a:t>Promujmy doświadczenie zawodowe w miejscu pracy oraz staże i bądźmy bardzo ostrożni w sposobie ich oferowania naszym pracownikom.</a:t>
            </a:r>
            <a:endParaRPr lang="pl-PL" sz="3300" b="0" i="0" u="none" strike="noStrike" cap="none" dirty="0">
              <a:solidFill>
                <a:srgbClr val="000000"/>
              </a:solidFill>
              <a:latin typeface="Calibri"/>
              <a:ea typeface="Calibri"/>
              <a:cs typeface="Calibri"/>
              <a:sym typeface="Calibri"/>
            </a:endParaRPr>
          </a:p>
        </p:txBody>
      </p:sp>
      <p:grpSp>
        <p:nvGrpSpPr>
          <p:cNvPr id="298" name="Google Shape;298;p15"/>
          <p:cNvGrpSpPr/>
          <p:nvPr/>
        </p:nvGrpSpPr>
        <p:grpSpPr>
          <a:xfrm>
            <a:off x="16511601" y="721800"/>
            <a:ext cx="2590799" cy="535865"/>
            <a:chOff x="16511601" y="721800"/>
            <a:chExt cx="2590799" cy="535865"/>
          </a:xfrm>
        </p:grpSpPr>
        <p:pic>
          <p:nvPicPr>
            <p:cNvPr id="299" name="Google Shape;299;p15"/>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6511601" y="721800"/>
              <a:ext cx="1961351" cy="535865"/>
            </a:xfrm>
            <a:prstGeom prst="rect">
              <a:avLst/>
            </a:prstGeom>
            <a:noFill/>
            <a:ln>
              <a:noFill/>
            </a:ln>
          </p:spPr>
        </p:pic>
        <p:sp>
          <p:nvSpPr>
            <p:cNvPr id="300" name="Google Shape;300;p15"/>
            <p:cNvSpPr/>
            <p:nvPr/>
          </p:nvSpPr>
          <p:spPr>
            <a:xfrm>
              <a:off x="18473750" y="1020146"/>
              <a:ext cx="628650" cy="233679"/>
            </a:xfrm>
            <a:custGeom>
              <a:avLst/>
              <a:gdLst/>
              <a:ahLst/>
              <a:cxnLst/>
              <a:rect l="l" t="t" r="r" b="b"/>
              <a:pathLst>
                <a:path w="628650" h="233680" extrusionOk="0">
                  <a:moveTo>
                    <a:pt x="103378" y="12"/>
                  </a:moveTo>
                  <a:lnTo>
                    <a:pt x="0" y="12"/>
                  </a:lnTo>
                  <a:lnTo>
                    <a:pt x="0" y="233680"/>
                  </a:lnTo>
                  <a:lnTo>
                    <a:pt x="103378" y="233680"/>
                  </a:lnTo>
                  <a:lnTo>
                    <a:pt x="103378" y="12"/>
                  </a:lnTo>
                  <a:close/>
                </a:path>
                <a:path w="628650" h="233680" extrusionOk="0">
                  <a:moveTo>
                    <a:pt x="339966" y="0"/>
                  </a:moveTo>
                  <a:lnTo>
                    <a:pt x="132308" y="0"/>
                  </a:lnTo>
                  <a:lnTo>
                    <a:pt x="132308" y="104140"/>
                  </a:lnTo>
                  <a:lnTo>
                    <a:pt x="184378" y="104140"/>
                  </a:lnTo>
                  <a:lnTo>
                    <a:pt x="184378" y="233680"/>
                  </a:lnTo>
                  <a:lnTo>
                    <a:pt x="287896" y="233680"/>
                  </a:lnTo>
                  <a:lnTo>
                    <a:pt x="287896" y="104140"/>
                  </a:lnTo>
                  <a:lnTo>
                    <a:pt x="339966" y="104140"/>
                  </a:lnTo>
                  <a:lnTo>
                    <a:pt x="339966" y="0"/>
                  </a:lnTo>
                  <a:close/>
                </a:path>
                <a:path w="628650" h="233680" extrusionOk="0">
                  <a:moveTo>
                    <a:pt x="628497" y="0"/>
                  </a:moveTo>
                  <a:lnTo>
                    <a:pt x="523748" y="0"/>
                  </a:lnTo>
                  <a:lnTo>
                    <a:pt x="487743" y="52984"/>
                  </a:lnTo>
                  <a:lnTo>
                    <a:pt x="451612" y="0"/>
                  </a:lnTo>
                  <a:lnTo>
                    <a:pt x="346862" y="0"/>
                  </a:lnTo>
                  <a:lnTo>
                    <a:pt x="435991" y="131699"/>
                  </a:lnTo>
                  <a:lnTo>
                    <a:pt x="435991" y="233680"/>
                  </a:lnTo>
                  <a:lnTo>
                    <a:pt x="539508" y="233680"/>
                  </a:lnTo>
                  <a:lnTo>
                    <a:pt x="539508" y="131699"/>
                  </a:lnTo>
                  <a:lnTo>
                    <a:pt x="628497" y="0"/>
                  </a:lnTo>
                  <a:close/>
                </a:path>
              </a:pathLst>
            </a:custGeom>
            <a:solidFill>
              <a:srgbClr val="FC9204"/>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pic>
        <p:nvPicPr>
          <p:cNvPr id="301" name="Google Shape;301;p15"/>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7534625" y="8185170"/>
            <a:ext cx="2506900" cy="281104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16"/>
          <p:cNvSpPr txBox="1">
            <a:spLocks noGrp="1"/>
          </p:cNvSpPr>
          <p:nvPr>
            <p:ph type="body" idx="1"/>
          </p:nvPr>
        </p:nvSpPr>
        <p:spPr>
          <a:xfrm>
            <a:off x="8756650" y="7483475"/>
            <a:ext cx="9900919" cy="307777"/>
          </a:xfrm>
          <a:prstGeom prst="rect">
            <a:avLst/>
          </a:prstGeom>
          <a:noFill/>
          <a:ln>
            <a:noFill/>
          </a:ln>
        </p:spPr>
        <p:txBody>
          <a:bodyPr spcFirstLastPara="1" wrap="square" lIns="0" tIns="0" rIns="0" bIns="0" anchor="t" anchorCtr="0">
            <a:spAutoFit/>
          </a:bodyPr>
          <a:lstStyle/>
          <a:p>
            <a:pPr marL="0" lvl="0" indent="0" algn="l" rtl="0">
              <a:lnSpc>
                <a:spcPct val="100000"/>
              </a:lnSpc>
              <a:spcBef>
                <a:spcPts val="0"/>
              </a:spcBef>
              <a:spcAft>
                <a:spcPts val="0"/>
              </a:spcAft>
              <a:buSzPts val="1400"/>
              <a:buNone/>
            </a:pPr>
            <a:r>
              <a:rPr lang="en-US" sz="2000" b="1" dirty="0" err="1"/>
              <a:t>Podpi</a:t>
            </a:r>
            <a:r>
              <a:rPr lang="en-US" b="1" dirty="0" err="1"/>
              <a:t>s</a:t>
            </a:r>
            <a:r>
              <a:rPr lang="en-US" b="1" dirty="0"/>
              <a:t> </a:t>
            </a:r>
            <a:endParaRPr b="1" dirty="0"/>
          </a:p>
        </p:txBody>
      </p:sp>
      <p:pic>
        <p:nvPicPr>
          <p:cNvPr id="307" name="Google Shape;307;p16"/>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548484" y="6188075"/>
            <a:ext cx="4394200" cy="4699000"/>
          </a:xfrm>
          <a:prstGeom prst="rect">
            <a:avLst/>
          </a:prstGeom>
          <a:noFill/>
          <a:ln>
            <a:noFill/>
          </a:ln>
        </p:spPr>
      </p:pic>
      <p:sp>
        <p:nvSpPr>
          <p:cNvPr id="308" name="Google Shape;308;p16"/>
          <p:cNvSpPr txBox="1"/>
          <p:nvPr/>
        </p:nvSpPr>
        <p:spPr>
          <a:xfrm>
            <a:off x="755650" y="976368"/>
            <a:ext cx="7306309" cy="4949417"/>
          </a:xfrm>
          <a:prstGeom prst="rect">
            <a:avLst/>
          </a:prstGeom>
          <a:noFill/>
          <a:ln>
            <a:noFill/>
          </a:ln>
        </p:spPr>
        <p:txBody>
          <a:bodyPr spcFirstLastPara="1" wrap="square" lIns="0" tIns="12050" rIns="0" bIns="0" anchor="t" anchorCtr="0">
            <a:spAutoFit/>
          </a:bodyPr>
          <a:lstStyle/>
          <a:p>
            <a:pPr marL="12700" marR="5080" lvl="0" indent="0" algn="l" rtl="0">
              <a:lnSpc>
                <a:spcPct val="100000"/>
              </a:lnSpc>
              <a:spcBef>
                <a:spcPts val="0"/>
              </a:spcBef>
              <a:spcAft>
                <a:spcPts val="0"/>
              </a:spcAft>
              <a:buClr>
                <a:srgbClr val="000000"/>
              </a:buClr>
              <a:buSzPts val="8000"/>
              <a:buFont typeface="Arial"/>
              <a:buNone/>
            </a:pPr>
            <a:r>
              <a:rPr lang="pl-PL" sz="8000" b="0" i="0" u="none" strike="noStrike" cap="none" dirty="0">
                <a:solidFill>
                  <a:srgbClr val="F7921E"/>
                </a:solidFill>
                <a:latin typeface="Calibri"/>
                <a:ea typeface="Calibri"/>
                <a:cs typeface="Calibri"/>
                <a:sym typeface="Calibri"/>
              </a:rPr>
              <a:t>Złóż podpis, </a:t>
            </a:r>
            <a:br>
              <a:rPr lang="pl-PL" sz="8000" b="0" i="0" u="none" strike="noStrike" cap="none" dirty="0">
                <a:solidFill>
                  <a:srgbClr val="F7921E"/>
                </a:solidFill>
                <a:latin typeface="Calibri"/>
                <a:ea typeface="Calibri"/>
                <a:cs typeface="Calibri"/>
                <a:sym typeface="Calibri"/>
              </a:rPr>
            </a:br>
            <a:r>
              <a:rPr lang="pl-PL" sz="8000" b="0" i="0" u="none" strike="noStrike" cap="none" dirty="0">
                <a:solidFill>
                  <a:srgbClr val="F7921E"/>
                </a:solidFill>
                <a:latin typeface="Calibri"/>
                <a:ea typeface="Calibri"/>
                <a:cs typeface="Calibri"/>
                <a:sym typeface="Calibri"/>
              </a:rPr>
              <a:t>aby stać się</a:t>
            </a:r>
          </a:p>
          <a:p>
            <a:pPr marL="12700" marR="5080" lvl="0" indent="0" algn="l" rtl="0">
              <a:lnSpc>
                <a:spcPct val="100000"/>
              </a:lnSpc>
              <a:spcBef>
                <a:spcPts val="95"/>
              </a:spcBef>
              <a:spcAft>
                <a:spcPts val="0"/>
              </a:spcAft>
              <a:buClr>
                <a:srgbClr val="000000"/>
              </a:buClr>
              <a:buSzPts val="8000"/>
              <a:buFont typeface="Arial"/>
              <a:buNone/>
            </a:pPr>
            <a:r>
              <a:rPr lang="pl-PL" sz="8000" b="1" i="0" u="none" strike="noStrike" cap="none" dirty="0">
                <a:solidFill>
                  <a:srgbClr val="F7921E"/>
                </a:solidFill>
                <a:latin typeface="Calibri"/>
                <a:ea typeface="Calibri"/>
                <a:cs typeface="Calibri"/>
                <a:sym typeface="Calibri"/>
              </a:rPr>
              <a:t>Posłańcem Gościnności</a:t>
            </a:r>
            <a:endParaRPr lang="pl-PL" sz="8000" b="0" i="0" u="none" strike="noStrike" cap="none" dirty="0">
              <a:solidFill>
                <a:srgbClr val="000000"/>
              </a:solidFill>
              <a:latin typeface="Calibri"/>
              <a:ea typeface="Calibri"/>
              <a:cs typeface="Calibri"/>
              <a:sym typeface="Calibri"/>
            </a:endParaRPr>
          </a:p>
        </p:txBody>
      </p:sp>
      <p:sp>
        <p:nvSpPr>
          <p:cNvPr id="309" name="Google Shape;309;p16"/>
          <p:cNvSpPr txBox="1"/>
          <p:nvPr/>
        </p:nvSpPr>
        <p:spPr>
          <a:xfrm>
            <a:off x="8804913" y="3463908"/>
            <a:ext cx="9055097" cy="3069800"/>
          </a:xfrm>
          <a:prstGeom prst="rect">
            <a:avLst/>
          </a:prstGeom>
          <a:noFill/>
          <a:ln>
            <a:noFill/>
          </a:ln>
        </p:spPr>
        <p:txBody>
          <a:bodyPr spcFirstLastPara="1" wrap="square" lIns="0" tIns="12050" rIns="0" bIns="0" anchor="t" anchorCtr="0">
            <a:spAutoFit/>
          </a:bodyPr>
          <a:lstStyle/>
          <a:p>
            <a:pPr marL="12700" marR="5080" lvl="0" indent="0" algn="l" rtl="0">
              <a:lnSpc>
                <a:spcPct val="123300"/>
              </a:lnSpc>
              <a:spcBef>
                <a:spcPts val="0"/>
              </a:spcBef>
              <a:spcAft>
                <a:spcPts val="0"/>
              </a:spcAft>
              <a:buClr>
                <a:srgbClr val="000000"/>
              </a:buClr>
              <a:buSzPts val="2800"/>
              <a:buFont typeface="Arial"/>
              <a:buNone/>
            </a:pPr>
            <a:r>
              <a:rPr lang="pl-PL" sz="2800" b="0" i="0" u="none" strike="noStrike" cap="none" dirty="0">
                <a:solidFill>
                  <a:srgbClr val="000000"/>
                </a:solidFill>
                <a:latin typeface="Calibri"/>
                <a:ea typeface="Calibri"/>
                <a:cs typeface="Calibri"/>
                <a:sym typeface="Calibri"/>
              </a:rPr>
              <a:t>Ja, niżej podpisany, </a:t>
            </a:r>
            <a:endParaRPr lang="pl-PL" sz="1400" b="0" i="0" u="none" strike="noStrike" cap="none" dirty="0">
              <a:solidFill>
                <a:srgbClr val="000000"/>
              </a:solidFill>
              <a:latin typeface="Arial"/>
              <a:ea typeface="Arial"/>
              <a:cs typeface="Arial"/>
              <a:sym typeface="Arial"/>
            </a:endParaRPr>
          </a:p>
          <a:p>
            <a:pPr marL="12700" marR="5080" lvl="0" indent="0" algn="l" rtl="0">
              <a:lnSpc>
                <a:spcPct val="123300"/>
              </a:lnSpc>
              <a:spcBef>
                <a:spcPts val="95"/>
              </a:spcBef>
              <a:spcAft>
                <a:spcPts val="0"/>
              </a:spcAft>
              <a:buClr>
                <a:srgbClr val="000000"/>
              </a:buClr>
              <a:buSzPts val="2800"/>
              <a:buFont typeface="Arial"/>
              <a:buNone/>
            </a:pPr>
            <a:r>
              <a:rPr lang="pl-PL" sz="2800" b="0" i="0" u="none" strike="noStrike" cap="none" dirty="0">
                <a:solidFill>
                  <a:srgbClr val="000000"/>
                </a:solidFill>
                <a:latin typeface="Calibri"/>
                <a:ea typeface="Calibri"/>
                <a:cs typeface="Calibri"/>
                <a:sym typeface="Calibri"/>
              </a:rPr>
              <a:t>(imię i nazwisko) _______________________________ </a:t>
            </a:r>
            <a:endParaRPr lang="pl-PL" sz="1400" b="0" i="0" u="none" strike="noStrike" cap="none" dirty="0">
              <a:solidFill>
                <a:srgbClr val="000000"/>
              </a:solidFill>
              <a:latin typeface="Arial"/>
              <a:ea typeface="Arial"/>
              <a:cs typeface="Arial"/>
              <a:sym typeface="Arial"/>
            </a:endParaRPr>
          </a:p>
          <a:p>
            <a:pPr marL="12700" marR="5080" lvl="0" indent="0" algn="l" rtl="0">
              <a:lnSpc>
                <a:spcPct val="123300"/>
              </a:lnSpc>
              <a:spcBef>
                <a:spcPts val="95"/>
              </a:spcBef>
              <a:spcAft>
                <a:spcPts val="0"/>
              </a:spcAft>
              <a:buClr>
                <a:srgbClr val="000000"/>
              </a:buClr>
              <a:buSzPts val="2800"/>
              <a:buFont typeface="Arial"/>
              <a:buNone/>
            </a:pPr>
            <a:r>
              <a:rPr lang="pl-PL" sz="2800" b="0" i="0" u="none" strike="noStrike" cap="none" dirty="0">
                <a:solidFill>
                  <a:srgbClr val="000000"/>
                </a:solidFill>
                <a:latin typeface="Calibri"/>
                <a:ea typeface="Calibri"/>
                <a:cs typeface="Calibri"/>
                <a:sym typeface="Calibri"/>
              </a:rPr>
              <a:t>potwierdzam, że w pełni zapoznałem się z dokumentem przedstawiającym stanowisko w sprawie ścieżki rozwoju branży </a:t>
            </a:r>
            <a:r>
              <a:rPr lang="pl-PL" sz="2800" b="0" i="0" u="none" strike="noStrike" cap="none" dirty="0" err="1">
                <a:solidFill>
                  <a:srgbClr val="000000"/>
                </a:solidFill>
                <a:latin typeface="Calibri"/>
                <a:ea typeface="Calibri"/>
                <a:cs typeface="Calibri"/>
                <a:sym typeface="Calibri"/>
              </a:rPr>
              <a:t>hospitality</a:t>
            </a:r>
            <a:r>
              <a:rPr lang="pl-PL" sz="2800" b="0" i="0" u="none" strike="noStrike" cap="none" dirty="0">
                <a:solidFill>
                  <a:srgbClr val="000000"/>
                </a:solidFill>
                <a:latin typeface="Calibri"/>
                <a:ea typeface="Calibri"/>
                <a:cs typeface="Calibri"/>
                <a:sym typeface="Calibri"/>
              </a:rPr>
              <a:t> oraz akceptuję </a:t>
            </a:r>
            <a:r>
              <a:rPr lang="pl-PL" sz="2800" b="0" i="0" u="sng" strike="noStrike" cap="none" dirty="0">
                <a:solidFill>
                  <a:srgbClr val="000000"/>
                </a:solidFill>
                <a:latin typeface="Calibri"/>
                <a:ea typeface="Calibri"/>
                <a:cs typeface="Calibri"/>
                <a:sym typeface="Calibri"/>
              </a:rPr>
              <a:t>jego treść i warunki </a:t>
            </a:r>
            <a:r>
              <a:rPr lang="pl-PL" sz="2800" b="0" i="0" u="none" strike="noStrike" cap="none" dirty="0">
                <a:solidFill>
                  <a:srgbClr val="000000"/>
                </a:solidFill>
                <a:latin typeface="Calibri"/>
                <a:ea typeface="Calibri"/>
                <a:cs typeface="Calibri"/>
                <a:sym typeface="Calibri"/>
              </a:rPr>
              <a:t>.</a:t>
            </a:r>
          </a:p>
          <a:p>
            <a:pPr marL="12700" marR="5080" lvl="0" indent="0" algn="l" rtl="0">
              <a:lnSpc>
                <a:spcPct val="123300"/>
              </a:lnSpc>
              <a:spcBef>
                <a:spcPts val="95"/>
              </a:spcBef>
              <a:spcAft>
                <a:spcPts val="0"/>
              </a:spcAft>
              <a:buClr>
                <a:srgbClr val="000000"/>
              </a:buClr>
              <a:buSzPts val="1950"/>
              <a:buFont typeface="Arial"/>
              <a:buNone/>
            </a:pPr>
            <a:endParaRPr lang="pl-PL" sz="1950" b="0" i="0" u="none" strike="noStrike" cap="none" dirty="0">
              <a:solidFill>
                <a:srgbClr val="000000"/>
              </a:solidFill>
              <a:latin typeface="Open Sans"/>
              <a:ea typeface="Open Sans"/>
              <a:cs typeface="Open Sans"/>
              <a:sym typeface="Open Sans"/>
            </a:endParaRPr>
          </a:p>
        </p:txBody>
      </p:sp>
      <p:cxnSp>
        <p:nvCxnSpPr>
          <p:cNvPr id="310" name="Google Shape;310;p16"/>
          <p:cNvCxnSpPr/>
          <p:nvPr/>
        </p:nvCxnSpPr>
        <p:spPr>
          <a:xfrm>
            <a:off x="8756650" y="7254875"/>
            <a:ext cx="3962400" cy="0"/>
          </a:xfrm>
          <a:prstGeom prst="straightConnector1">
            <a:avLst/>
          </a:prstGeom>
          <a:noFill/>
          <a:ln w="25400" cap="flat" cmpd="sng">
            <a:solidFill>
              <a:srgbClr val="FD9107"/>
            </a:solidFill>
            <a:prstDash val="solid"/>
            <a:round/>
            <a:headEnd type="none" w="sm" len="sm"/>
            <a:tailEnd type="none" w="sm" len="sm"/>
          </a:ln>
        </p:spPr>
      </p:cxnSp>
      <p:sp>
        <p:nvSpPr>
          <p:cNvPr id="311" name="Google Shape;311;p16"/>
          <p:cNvSpPr txBox="1"/>
          <p:nvPr/>
        </p:nvSpPr>
        <p:spPr>
          <a:xfrm>
            <a:off x="14023734" y="7483475"/>
            <a:ext cx="9900919" cy="307777"/>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dirty="0">
                <a:solidFill>
                  <a:schemeClr val="dk1"/>
                </a:solidFill>
                <a:latin typeface="Calibri"/>
                <a:ea typeface="Calibri"/>
                <a:cs typeface="Calibri"/>
                <a:sym typeface="Calibri"/>
              </a:rPr>
              <a:t>Dat</a:t>
            </a:r>
            <a:r>
              <a:rPr lang="en-US" sz="1800" b="1" i="0" u="none" strike="noStrike" cap="none" dirty="0">
                <a:solidFill>
                  <a:schemeClr val="dk1"/>
                </a:solidFill>
                <a:latin typeface="Calibri"/>
                <a:ea typeface="Calibri"/>
                <a:cs typeface="Calibri"/>
                <a:sym typeface="Calibri"/>
              </a:rPr>
              <a:t>a </a:t>
            </a:r>
            <a:endParaRPr sz="1400" b="1" i="0" u="none" strike="noStrike" cap="none" dirty="0">
              <a:solidFill>
                <a:srgbClr val="000000"/>
              </a:solidFill>
              <a:latin typeface="Arial"/>
              <a:ea typeface="Arial"/>
              <a:cs typeface="Arial"/>
              <a:sym typeface="Arial"/>
            </a:endParaRPr>
          </a:p>
        </p:txBody>
      </p:sp>
      <p:cxnSp>
        <p:nvCxnSpPr>
          <p:cNvPr id="312" name="Google Shape;312;p16"/>
          <p:cNvCxnSpPr/>
          <p:nvPr/>
        </p:nvCxnSpPr>
        <p:spPr>
          <a:xfrm>
            <a:off x="13897610" y="7254875"/>
            <a:ext cx="3962400" cy="0"/>
          </a:xfrm>
          <a:prstGeom prst="straightConnector1">
            <a:avLst/>
          </a:prstGeom>
          <a:noFill/>
          <a:ln w="25400" cap="flat" cmpd="sng">
            <a:solidFill>
              <a:srgbClr val="FD9107"/>
            </a:solidFill>
            <a:prstDash val="solid"/>
            <a:round/>
            <a:headEnd type="none" w="sm" len="sm"/>
            <a:tailEnd type="none" w="sm" len="sm"/>
          </a:ln>
        </p:spPr>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Shape 67"/>
        <p:cNvGrpSpPr/>
        <p:nvPr/>
      </p:nvGrpSpPr>
      <p:grpSpPr>
        <a:xfrm>
          <a:off x="0" y="0"/>
          <a:ext cx="0" cy="0"/>
          <a:chOff x="0" y="0"/>
          <a:chExt cx="0" cy="0"/>
        </a:xfrm>
      </p:grpSpPr>
      <p:grpSp>
        <p:nvGrpSpPr>
          <p:cNvPr id="68" name="Google Shape;68;p2"/>
          <p:cNvGrpSpPr/>
          <p:nvPr/>
        </p:nvGrpSpPr>
        <p:grpSpPr>
          <a:xfrm>
            <a:off x="15511685" y="322"/>
            <a:ext cx="4784090" cy="11308715"/>
            <a:chOff x="15320204" y="0"/>
            <a:chExt cx="4784090" cy="11308715"/>
          </a:xfrm>
        </p:grpSpPr>
        <p:sp>
          <p:nvSpPr>
            <p:cNvPr id="69" name="Google Shape;69;p2"/>
            <p:cNvSpPr/>
            <p:nvPr/>
          </p:nvSpPr>
          <p:spPr>
            <a:xfrm>
              <a:off x="15320204" y="0"/>
              <a:ext cx="4784090" cy="11308715"/>
            </a:xfrm>
            <a:custGeom>
              <a:avLst/>
              <a:gdLst/>
              <a:ahLst/>
              <a:cxnLst/>
              <a:rect l="l" t="t" r="r" b="b"/>
              <a:pathLst>
                <a:path w="4784090" h="11308715" extrusionOk="0">
                  <a:moveTo>
                    <a:pt x="4783896" y="0"/>
                  </a:moveTo>
                  <a:lnTo>
                    <a:pt x="0" y="0"/>
                  </a:lnTo>
                  <a:lnTo>
                    <a:pt x="0" y="11308556"/>
                  </a:lnTo>
                  <a:lnTo>
                    <a:pt x="4783896" y="11308556"/>
                  </a:lnTo>
                  <a:lnTo>
                    <a:pt x="4783896" y="0"/>
                  </a:lnTo>
                  <a:close/>
                </a:path>
              </a:pathLst>
            </a:custGeom>
            <a:solidFill>
              <a:srgbClr val="EEDFCA"/>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pic>
          <p:nvPicPr>
            <p:cNvPr id="70" name="Google Shape;70;p2"/>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7719730" y="4381226"/>
              <a:ext cx="1559708" cy="4660207"/>
            </a:xfrm>
            <a:prstGeom prst="rect">
              <a:avLst/>
            </a:prstGeom>
            <a:noFill/>
            <a:ln>
              <a:noFill/>
            </a:ln>
          </p:spPr>
        </p:pic>
        <p:pic>
          <p:nvPicPr>
            <p:cNvPr id="71" name="Google Shape;71;p2"/>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6511602" y="721800"/>
              <a:ext cx="1961351" cy="535865"/>
            </a:xfrm>
            <a:prstGeom prst="rect">
              <a:avLst/>
            </a:prstGeom>
            <a:noFill/>
            <a:ln>
              <a:noFill/>
            </a:ln>
          </p:spPr>
        </p:pic>
        <p:sp>
          <p:nvSpPr>
            <p:cNvPr id="72" name="Google Shape;72;p2"/>
            <p:cNvSpPr/>
            <p:nvPr/>
          </p:nvSpPr>
          <p:spPr>
            <a:xfrm>
              <a:off x="18473751" y="1020146"/>
              <a:ext cx="628650" cy="233679"/>
            </a:xfrm>
            <a:custGeom>
              <a:avLst/>
              <a:gdLst/>
              <a:ahLst/>
              <a:cxnLst/>
              <a:rect l="l" t="t" r="r" b="b"/>
              <a:pathLst>
                <a:path w="628650" h="233680" extrusionOk="0">
                  <a:moveTo>
                    <a:pt x="103378" y="12"/>
                  </a:moveTo>
                  <a:lnTo>
                    <a:pt x="0" y="12"/>
                  </a:lnTo>
                  <a:lnTo>
                    <a:pt x="0" y="233680"/>
                  </a:lnTo>
                  <a:lnTo>
                    <a:pt x="103378" y="233680"/>
                  </a:lnTo>
                  <a:lnTo>
                    <a:pt x="103378" y="12"/>
                  </a:lnTo>
                  <a:close/>
                </a:path>
                <a:path w="628650" h="233680" extrusionOk="0">
                  <a:moveTo>
                    <a:pt x="339966" y="0"/>
                  </a:moveTo>
                  <a:lnTo>
                    <a:pt x="132308" y="0"/>
                  </a:lnTo>
                  <a:lnTo>
                    <a:pt x="132308" y="104140"/>
                  </a:lnTo>
                  <a:lnTo>
                    <a:pt x="184378" y="104140"/>
                  </a:lnTo>
                  <a:lnTo>
                    <a:pt x="184378" y="233680"/>
                  </a:lnTo>
                  <a:lnTo>
                    <a:pt x="287896" y="233680"/>
                  </a:lnTo>
                  <a:lnTo>
                    <a:pt x="287896" y="104140"/>
                  </a:lnTo>
                  <a:lnTo>
                    <a:pt x="339966" y="104140"/>
                  </a:lnTo>
                  <a:lnTo>
                    <a:pt x="339966" y="0"/>
                  </a:lnTo>
                  <a:close/>
                </a:path>
                <a:path w="628650" h="233680" extrusionOk="0">
                  <a:moveTo>
                    <a:pt x="628497" y="0"/>
                  </a:moveTo>
                  <a:lnTo>
                    <a:pt x="523748" y="0"/>
                  </a:lnTo>
                  <a:lnTo>
                    <a:pt x="487743" y="52984"/>
                  </a:lnTo>
                  <a:lnTo>
                    <a:pt x="451612" y="0"/>
                  </a:lnTo>
                  <a:lnTo>
                    <a:pt x="346862" y="0"/>
                  </a:lnTo>
                  <a:lnTo>
                    <a:pt x="435991" y="131699"/>
                  </a:lnTo>
                  <a:lnTo>
                    <a:pt x="435991" y="233680"/>
                  </a:lnTo>
                  <a:lnTo>
                    <a:pt x="539508" y="233680"/>
                  </a:lnTo>
                  <a:lnTo>
                    <a:pt x="539508" y="131699"/>
                  </a:lnTo>
                  <a:lnTo>
                    <a:pt x="628497" y="0"/>
                  </a:lnTo>
                  <a:close/>
                </a:path>
              </a:pathLst>
            </a:custGeom>
            <a:solidFill>
              <a:srgbClr val="FC9204"/>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sp>
        <p:nvSpPr>
          <p:cNvPr id="73" name="Google Shape;73;p2"/>
          <p:cNvSpPr txBox="1">
            <a:spLocks noGrp="1"/>
          </p:cNvSpPr>
          <p:nvPr>
            <p:ph type="title"/>
          </p:nvPr>
        </p:nvSpPr>
        <p:spPr>
          <a:xfrm>
            <a:off x="1325042" y="2612527"/>
            <a:ext cx="12386310" cy="3059156"/>
          </a:xfrm>
          <a:prstGeom prst="rect">
            <a:avLst/>
          </a:prstGeom>
          <a:noFill/>
          <a:ln>
            <a:noFill/>
          </a:ln>
        </p:spPr>
        <p:txBody>
          <a:bodyPr spcFirstLastPara="1" wrap="square" lIns="0" tIns="12050" rIns="0" bIns="0" anchor="t" anchorCtr="0">
            <a:spAutoFit/>
          </a:bodyPr>
          <a:lstStyle/>
          <a:p>
            <a:pPr marL="12700" marR="5080" lvl="0" indent="0" algn="l" rtl="0">
              <a:lnSpc>
                <a:spcPct val="100000"/>
              </a:lnSpc>
              <a:spcBef>
                <a:spcPts val="0"/>
              </a:spcBef>
              <a:spcAft>
                <a:spcPts val="0"/>
              </a:spcAft>
              <a:buSzPts val="1400"/>
              <a:buNone/>
            </a:pPr>
            <a:r>
              <a:rPr lang="pl-PL" sz="6600" dirty="0">
                <a:solidFill>
                  <a:srgbClr val="F7921E"/>
                </a:solidFill>
              </a:rPr>
              <a:t>Trudności branży hotelarskiej</a:t>
            </a:r>
            <a:br>
              <a:rPr lang="pl-PL" sz="6600" dirty="0">
                <a:solidFill>
                  <a:srgbClr val="F7921E"/>
                </a:solidFill>
              </a:rPr>
            </a:br>
            <a:r>
              <a:rPr lang="pl-PL" sz="6600" dirty="0">
                <a:solidFill>
                  <a:srgbClr val="F7921E"/>
                </a:solidFill>
              </a:rPr>
              <a:t>w zakresie przyciągania i zatrzymywania pracowników</a:t>
            </a:r>
            <a:endParaRPr lang="pl-PL" sz="6600" dirty="0"/>
          </a:p>
        </p:txBody>
      </p:sp>
      <p:sp>
        <p:nvSpPr>
          <p:cNvPr id="74" name="Google Shape;74;p2"/>
          <p:cNvSpPr txBox="1"/>
          <p:nvPr/>
        </p:nvSpPr>
        <p:spPr>
          <a:xfrm>
            <a:off x="1435573" y="6162235"/>
            <a:ext cx="10836900" cy="2621343"/>
          </a:xfrm>
          <a:prstGeom prst="rect">
            <a:avLst/>
          </a:prstGeom>
          <a:noFill/>
          <a:ln>
            <a:noFill/>
          </a:ln>
        </p:spPr>
        <p:txBody>
          <a:bodyPr spcFirstLastPara="1" wrap="square" lIns="0" tIns="12050" rIns="0" bIns="0" anchor="t" anchorCtr="0">
            <a:spAutoFit/>
          </a:bodyPr>
          <a:lstStyle/>
          <a:p>
            <a:pPr marL="12700" marR="5080" lvl="0" indent="0" algn="l" rtl="0">
              <a:lnSpc>
                <a:spcPct val="123300"/>
              </a:lnSpc>
              <a:spcBef>
                <a:spcPts val="0"/>
              </a:spcBef>
              <a:spcAft>
                <a:spcPts val="0"/>
              </a:spcAft>
              <a:buClr>
                <a:srgbClr val="000000"/>
              </a:buClr>
              <a:buSzPts val="1950"/>
              <a:buFont typeface="Arial"/>
              <a:buNone/>
            </a:pPr>
            <a:r>
              <a:rPr lang="pl-PL" sz="1950" b="1" i="1" u="none" strike="noStrike" cap="none" dirty="0">
                <a:solidFill>
                  <a:srgbClr val="000000"/>
                </a:solidFill>
                <a:latin typeface="Calibri"/>
                <a:ea typeface="Calibri"/>
                <a:cs typeface="Calibri"/>
                <a:sym typeface="Calibri"/>
              </a:rPr>
              <a:t>Wywodząca się z łacińskiego słowa "</a:t>
            </a:r>
            <a:r>
              <a:rPr lang="pl-PL" sz="1950" b="1" i="1" u="none" strike="noStrike" cap="none" dirty="0" err="1">
                <a:solidFill>
                  <a:srgbClr val="000000"/>
                </a:solidFill>
                <a:latin typeface="Calibri"/>
                <a:ea typeface="Calibri"/>
                <a:cs typeface="Calibri"/>
                <a:sym typeface="Calibri"/>
              </a:rPr>
              <a:t>hospes</a:t>
            </a:r>
            <a:r>
              <a:rPr lang="pl-PL" sz="1950" b="1" i="1" u="none" strike="noStrike" cap="none" dirty="0">
                <a:solidFill>
                  <a:srgbClr val="000000"/>
                </a:solidFill>
                <a:latin typeface="Calibri"/>
                <a:ea typeface="Calibri"/>
                <a:cs typeface="Calibri"/>
                <a:sym typeface="Calibri"/>
              </a:rPr>
              <a:t>", oznaczającego gospodarza (tego, który zapewnia gościowi nocleg lub rozrywkę) gościnność ma swoje korzenie w historii starożytnej. Starożytni Grecy używali słowa "xenia" do deﬁniowania świętej zasady gościnności: hojności i uprzejmości okazywanej tym, którzy są daleko od domu lub współpracowników osoby obdarowującej gościa przyjaźnią. Z dala od domu, otoczony przez obcych, a jednak czujący się mile widzianym.</a:t>
            </a:r>
          </a:p>
          <a:p>
            <a:pPr marL="12700" marR="5080" lvl="0" indent="0" algn="l" rtl="0">
              <a:lnSpc>
                <a:spcPct val="123300"/>
              </a:lnSpc>
              <a:spcBef>
                <a:spcPts val="95"/>
              </a:spcBef>
              <a:spcAft>
                <a:spcPts val="0"/>
              </a:spcAft>
              <a:buClr>
                <a:srgbClr val="000000"/>
              </a:buClr>
              <a:buSzPts val="1950"/>
              <a:buFont typeface="Arial"/>
              <a:buNone/>
            </a:pPr>
            <a:r>
              <a:rPr lang="pl-PL" sz="1950" b="0" i="0" u="none" strike="noStrike" cap="none" dirty="0">
                <a:solidFill>
                  <a:schemeClr val="dk1"/>
                </a:solidFill>
                <a:latin typeface="Calibri"/>
                <a:ea typeface="Calibri"/>
                <a:cs typeface="Calibri"/>
                <a:sym typeface="Calibri"/>
              </a:rPr>
              <a:t>(z </a:t>
            </a:r>
            <a:r>
              <a:rPr lang="pl-PL" sz="1950" b="0" i="0" u="none" strike="noStrike" cap="none" dirty="0">
                <a:solidFill>
                  <a:schemeClr val="dk1"/>
                </a:solidFill>
                <a:latin typeface="Calibri"/>
                <a:ea typeface="Calibri"/>
                <a:cs typeface="Calibri"/>
                <a:sym typeface="Calibri"/>
                <a:hlinkClick r:id="rId5"/>
              </a:rPr>
              <a:t>https://hospitalityinsights.ehl.edu/hospitality-industry</a:t>
            </a:r>
            <a:r>
              <a:rPr lang="pl-PL" sz="1950" b="0" i="0" u="none" strike="noStrike" cap="none" dirty="0">
                <a:solidFill>
                  <a:schemeClr val="dk1"/>
                </a:solidFill>
                <a:latin typeface="Calibri"/>
                <a:ea typeface="Calibri"/>
                <a:cs typeface="Calibri"/>
                <a:sym typeface="Calibri"/>
              </a:rPr>
              <a:t>)</a:t>
            </a:r>
            <a:endParaRPr lang="pl-PL" sz="1400" b="0" i="0" u="none" strike="noStrike" cap="none" dirty="0">
              <a:solidFill>
                <a:srgbClr val="000000"/>
              </a:solidFill>
              <a:latin typeface="Arial"/>
              <a:ea typeface="Arial"/>
              <a:cs typeface="Arial"/>
              <a:sym typeface="Arial"/>
            </a:endParaRPr>
          </a:p>
          <a:p>
            <a:pPr marL="12700" marR="5080" lvl="0" indent="0" algn="l" rtl="0">
              <a:lnSpc>
                <a:spcPct val="123300"/>
              </a:lnSpc>
              <a:spcBef>
                <a:spcPts val="95"/>
              </a:spcBef>
              <a:spcAft>
                <a:spcPts val="0"/>
              </a:spcAft>
              <a:buClr>
                <a:srgbClr val="000000"/>
              </a:buClr>
              <a:buSzPts val="1950"/>
              <a:buFont typeface="Arial"/>
              <a:buNone/>
            </a:pPr>
            <a:endParaRPr lang="pl-PL" sz="1950" b="0" i="0" u="none" strike="noStrike" cap="none" dirty="0">
              <a:solidFill>
                <a:srgbClr val="000000"/>
              </a:solidFill>
              <a:latin typeface="Calibri"/>
              <a:ea typeface="Calibri"/>
              <a:cs typeface="Calibri"/>
              <a:sym typeface="Calibri"/>
            </a:endParaRPr>
          </a:p>
        </p:txBody>
      </p:sp>
      <p:pic>
        <p:nvPicPr>
          <p:cNvPr id="76" name="Google Shape;76;p2"/>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15780438" y="2860368"/>
            <a:ext cx="2123292" cy="6846287"/>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3"/>
          <p:cNvSpPr txBox="1"/>
          <p:nvPr/>
        </p:nvSpPr>
        <p:spPr>
          <a:xfrm>
            <a:off x="2008968" y="3047349"/>
            <a:ext cx="10365000" cy="6301084"/>
          </a:xfrm>
          <a:prstGeom prst="rect">
            <a:avLst/>
          </a:prstGeom>
          <a:noFill/>
          <a:ln>
            <a:noFill/>
          </a:ln>
        </p:spPr>
        <p:txBody>
          <a:bodyPr spcFirstLastPara="1" wrap="square" lIns="0" tIns="12700" rIns="0" bIns="0" anchor="t" anchorCtr="0">
            <a:spAutoFit/>
          </a:bodyPr>
          <a:lstStyle/>
          <a:p>
            <a:pPr marL="12700" marR="269875" lvl="0" indent="0" algn="l" rtl="0">
              <a:lnSpc>
                <a:spcPct val="127800"/>
              </a:lnSpc>
              <a:spcBef>
                <a:spcPts val="0"/>
              </a:spcBef>
              <a:spcAft>
                <a:spcPts val="0"/>
              </a:spcAft>
              <a:buClr>
                <a:srgbClr val="000000"/>
              </a:buClr>
              <a:buSzPts val="2150"/>
              <a:buFont typeface="Arial"/>
              <a:buNone/>
            </a:pPr>
            <a:r>
              <a:rPr lang="pl-PL" sz="2150" b="0" i="0" u="none" strike="noStrike" cap="none" dirty="0">
                <a:solidFill>
                  <a:srgbClr val="000000"/>
                </a:solidFill>
                <a:latin typeface="Calibri"/>
                <a:ea typeface="Calibri"/>
                <a:cs typeface="Calibri"/>
                <a:sym typeface="Calibri"/>
              </a:rPr>
              <a:t>Bardzo łatwo nam zaakceptować, że koncepcja gościnności istniała zawsze, ale równie ważne jest podkreślenie, że przemysł hotelarski może być postrzegany jako siła jednocząca, która czyni nasz świat globalną wioską. Co istotne, </a:t>
            </a:r>
            <a:r>
              <a:rPr lang="pl-PL" sz="2150" b="1" i="0" u="none" strike="noStrike" cap="none" dirty="0">
                <a:solidFill>
                  <a:srgbClr val="000000"/>
                </a:solidFill>
                <a:latin typeface="Calibri"/>
                <a:ea typeface="Calibri"/>
                <a:cs typeface="Calibri"/>
                <a:sym typeface="Calibri"/>
              </a:rPr>
              <a:t>gościnność oznacza pomoc ludziom w nawiązywaniu kontaktów z innymi ludźmi </a:t>
            </a:r>
            <a:r>
              <a:rPr lang="pl-PL" sz="2150" b="0" i="0" u="none" strike="noStrike" cap="none" dirty="0">
                <a:solidFill>
                  <a:srgbClr val="000000"/>
                </a:solidFill>
                <a:latin typeface="Calibri"/>
                <a:ea typeface="Calibri"/>
                <a:cs typeface="Calibri"/>
                <a:sym typeface="Calibri"/>
              </a:rPr>
              <a:t>- zarówno zawodowo jak i w celach rekreacyjnych.</a:t>
            </a:r>
          </a:p>
          <a:p>
            <a:pPr marL="0" marR="0" lvl="0" indent="0" algn="l" rtl="0">
              <a:lnSpc>
                <a:spcPct val="100000"/>
              </a:lnSpc>
              <a:spcBef>
                <a:spcPts val="55"/>
              </a:spcBef>
              <a:spcAft>
                <a:spcPts val="0"/>
              </a:spcAft>
              <a:buClr>
                <a:srgbClr val="000000"/>
              </a:buClr>
              <a:buSzPts val="2250"/>
              <a:buFont typeface="Arial"/>
              <a:buNone/>
            </a:pPr>
            <a:endParaRPr lang="pl-PL" sz="2250" b="0" i="0" u="none" strike="noStrike" cap="none" dirty="0">
              <a:solidFill>
                <a:srgbClr val="000000"/>
              </a:solidFill>
              <a:latin typeface="Calibri"/>
              <a:ea typeface="Calibri"/>
              <a:cs typeface="Calibri"/>
              <a:sym typeface="Calibri"/>
            </a:endParaRPr>
          </a:p>
          <a:p>
            <a:pPr marL="12700" marR="5080" lvl="0" indent="0" algn="l" rtl="0">
              <a:lnSpc>
                <a:spcPct val="127800"/>
              </a:lnSpc>
              <a:spcBef>
                <a:spcPts val="0"/>
              </a:spcBef>
              <a:spcAft>
                <a:spcPts val="0"/>
              </a:spcAft>
              <a:buClr>
                <a:srgbClr val="000000"/>
              </a:buClr>
              <a:buSzPts val="2150"/>
              <a:buFont typeface="Arial"/>
              <a:buNone/>
            </a:pPr>
            <a:r>
              <a:rPr lang="pl-PL" sz="2150" b="1" i="0" u="none" strike="noStrike" cap="none" dirty="0">
                <a:solidFill>
                  <a:srgbClr val="000000"/>
                </a:solidFill>
                <a:latin typeface="Calibri"/>
                <a:ea typeface="Calibri"/>
                <a:cs typeface="Calibri"/>
                <a:sym typeface="Calibri"/>
              </a:rPr>
              <a:t>Poza wyjątkowym znaczeniem ludzkim i kulturowym, sektor ten ma ogromną siłę ekonomiczną</a:t>
            </a:r>
            <a:r>
              <a:rPr lang="pl-PL" sz="2150" b="0" i="0" u="none" strike="noStrike" cap="none" dirty="0">
                <a:solidFill>
                  <a:srgbClr val="000000"/>
                </a:solidFill>
                <a:latin typeface="Calibri"/>
                <a:ea typeface="Calibri"/>
                <a:cs typeface="Calibri"/>
                <a:sym typeface="Calibri"/>
              </a:rPr>
              <a:t>. Przed pandemią branża turystyczna (biorąc pod uwagę jego bezpośredni, pośredni i indukowany wpływ) stanowił 1 na 4 nowych miejsc pracy utworzonych na świecie, 10,3% wszystkich miejsc pracy (333 miliony) i 10,3% globalnego PKB (9,6 miliarda USD). Tymczasem wydatki międzynarodowych gości wyniosły w 2019 roku 1,8 miliarda USD (6,8% całego eksportu). Światowa Rada Podróży i Turystyki prognozuje, że do 2029 roku branża turystyczna i rekreacyjna będzie odpowiadać za 11,5% światowego PKB, zapewniając jednocześnie miejsca pracy dla ponad 420 mln osób.</a:t>
            </a:r>
          </a:p>
          <a:p>
            <a:pPr marL="12700" marR="5080" lvl="0" indent="0" algn="l" rtl="0">
              <a:lnSpc>
                <a:spcPct val="127800"/>
              </a:lnSpc>
              <a:spcBef>
                <a:spcPts val="0"/>
              </a:spcBef>
              <a:spcAft>
                <a:spcPts val="0"/>
              </a:spcAft>
              <a:buClr>
                <a:srgbClr val="000000"/>
              </a:buClr>
              <a:buSzPts val="2150"/>
              <a:buFont typeface="Arial"/>
              <a:buNone/>
            </a:pPr>
            <a:r>
              <a:rPr lang="pl-PL" sz="2150" b="0" i="0" u="none" strike="noStrike" cap="none" dirty="0">
                <a:solidFill>
                  <a:srgbClr val="000000"/>
                </a:solidFill>
                <a:latin typeface="Calibri"/>
                <a:ea typeface="Calibri"/>
                <a:cs typeface="Calibri"/>
                <a:sym typeface="Calibri"/>
              </a:rPr>
              <a:t>(z </a:t>
            </a:r>
            <a:r>
              <a:rPr lang="pl-PL" sz="2150" b="0" i="1" u="sng" strike="noStrike" cap="none" dirty="0">
                <a:solidFill>
                  <a:schemeClr val="hlink"/>
                </a:solidFill>
                <a:latin typeface="Calibri"/>
                <a:ea typeface="Calibri"/>
                <a:cs typeface="Calibri"/>
                <a:sym typeface="Calibri"/>
                <a:hlinkClick r:id="rId3"/>
              </a:rPr>
              <a:t>https://wttc.org/Research/Eco- </a:t>
            </a:r>
            <a:r>
              <a:rPr lang="pl-PL" sz="2150" b="0" i="1" u="sng" strike="noStrike" cap="none" dirty="0" err="1">
                <a:solidFill>
                  <a:schemeClr val="hlink"/>
                </a:solidFill>
                <a:latin typeface="Calibri"/>
                <a:ea typeface="Calibri"/>
                <a:cs typeface="Calibri"/>
                <a:sym typeface="Calibri"/>
                <a:hlinkClick r:id="rId3"/>
              </a:rPr>
              <a:t>nomic-Impact</a:t>
            </a:r>
            <a:r>
              <a:rPr lang="pl-PL" sz="2150" b="0" i="1" u="sng" strike="noStrike" cap="none" dirty="0">
                <a:solidFill>
                  <a:schemeClr val="hlink"/>
                </a:solidFill>
                <a:latin typeface="Calibri"/>
                <a:ea typeface="Calibri"/>
                <a:cs typeface="Calibri"/>
                <a:sym typeface="Calibri"/>
                <a:hlinkClick r:id="rId3"/>
              </a:rPr>
              <a:t>/regions</a:t>
            </a:r>
            <a:r>
              <a:rPr lang="pl-PL" sz="2150" b="0" i="1" u="none" strike="noStrike" cap="none" dirty="0">
                <a:solidFill>
                  <a:srgbClr val="000000"/>
                </a:solidFill>
                <a:latin typeface="Calibri"/>
                <a:ea typeface="Calibri"/>
                <a:cs typeface="Calibri"/>
                <a:sym typeface="Calibri"/>
              </a:rPr>
              <a:t>)</a:t>
            </a:r>
          </a:p>
        </p:txBody>
      </p:sp>
      <p:pic>
        <p:nvPicPr>
          <p:cNvPr id="82" name="Google Shape;82;p3"/>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4660116" y="2053652"/>
            <a:ext cx="3096835" cy="8768257"/>
          </a:xfrm>
          <a:prstGeom prst="rect">
            <a:avLst/>
          </a:prstGeom>
          <a:noFill/>
          <a:ln>
            <a:noFill/>
          </a:ln>
        </p:spPr>
      </p:pic>
      <p:grpSp>
        <p:nvGrpSpPr>
          <p:cNvPr id="83" name="Google Shape;83;p3"/>
          <p:cNvGrpSpPr/>
          <p:nvPr/>
        </p:nvGrpSpPr>
        <p:grpSpPr>
          <a:xfrm>
            <a:off x="16511046" y="708367"/>
            <a:ext cx="2590800" cy="535865"/>
            <a:chOff x="16511601" y="721800"/>
            <a:chExt cx="2590800" cy="535865"/>
          </a:xfrm>
        </p:grpSpPr>
        <p:pic>
          <p:nvPicPr>
            <p:cNvPr id="84" name="Google Shape;84;p3"/>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6511601" y="721800"/>
              <a:ext cx="1961351" cy="535865"/>
            </a:xfrm>
            <a:prstGeom prst="rect">
              <a:avLst/>
            </a:prstGeom>
            <a:noFill/>
            <a:ln>
              <a:noFill/>
            </a:ln>
          </p:spPr>
        </p:pic>
        <p:sp>
          <p:nvSpPr>
            <p:cNvPr id="85" name="Google Shape;85;p3"/>
            <p:cNvSpPr/>
            <p:nvPr/>
          </p:nvSpPr>
          <p:spPr>
            <a:xfrm>
              <a:off x="18473751" y="1020146"/>
              <a:ext cx="628650" cy="233679"/>
            </a:xfrm>
            <a:custGeom>
              <a:avLst/>
              <a:gdLst/>
              <a:ahLst/>
              <a:cxnLst/>
              <a:rect l="l" t="t" r="r" b="b"/>
              <a:pathLst>
                <a:path w="628650" h="233680" extrusionOk="0">
                  <a:moveTo>
                    <a:pt x="103378" y="12"/>
                  </a:moveTo>
                  <a:lnTo>
                    <a:pt x="0" y="12"/>
                  </a:lnTo>
                  <a:lnTo>
                    <a:pt x="0" y="233680"/>
                  </a:lnTo>
                  <a:lnTo>
                    <a:pt x="103378" y="233680"/>
                  </a:lnTo>
                  <a:lnTo>
                    <a:pt x="103378" y="12"/>
                  </a:lnTo>
                  <a:close/>
                </a:path>
                <a:path w="628650" h="233680" extrusionOk="0">
                  <a:moveTo>
                    <a:pt x="339966" y="0"/>
                  </a:moveTo>
                  <a:lnTo>
                    <a:pt x="132308" y="0"/>
                  </a:lnTo>
                  <a:lnTo>
                    <a:pt x="132308" y="104140"/>
                  </a:lnTo>
                  <a:lnTo>
                    <a:pt x="184378" y="104140"/>
                  </a:lnTo>
                  <a:lnTo>
                    <a:pt x="184378" y="233680"/>
                  </a:lnTo>
                  <a:lnTo>
                    <a:pt x="287896" y="233680"/>
                  </a:lnTo>
                  <a:lnTo>
                    <a:pt x="287896" y="104140"/>
                  </a:lnTo>
                  <a:lnTo>
                    <a:pt x="339966" y="104140"/>
                  </a:lnTo>
                  <a:lnTo>
                    <a:pt x="339966" y="0"/>
                  </a:lnTo>
                  <a:close/>
                </a:path>
                <a:path w="628650" h="233680" extrusionOk="0">
                  <a:moveTo>
                    <a:pt x="628497" y="0"/>
                  </a:moveTo>
                  <a:lnTo>
                    <a:pt x="523748" y="0"/>
                  </a:lnTo>
                  <a:lnTo>
                    <a:pt x="487743" y="52984"/>
                  </a:lnTo>
                  <a:lnTo>
                    <a:pt x="451612" y="0"/>
                  </a:lnTo>
                  <a:lnTo>
                    <a:pt x="346862" y="0"/>
                  </a:lnTo>
                  <a:lnTo>
                    <a:pt x="435991" y="131699"/>
                  </a:lnTo>
                  <a:lnTo>
                    <a:pt x="435991" y="233680"/>
                  </a:lnTo>
                  <a:lnTo>
                    <a:pt x="539508" y="233680"/>
                  </a:lnTo>
                  <a:lnTo>
                    <a:pt x="539508" y="131699"/>
                  </a:lnTo>
                  <a:lnTo>
                    <a:pt x="628497" y="0"/>
                  </a:lnTo>
                  <a:close/>
                </a:path>
              </a:pathLst>
            </a:custGeom>
            <a:solidFill>
              <a:srgbClr val="FC9204"/>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grpSp>
        <p:nvGrpSpPr>
          <p:cNvPr id="90" name="Google Shape;90;p4"/>
          <p:cNvGrpSpPr/>
          <p:nvPr/>
        </p:nvGrpSpPr>
        <p:grpSpPr>
          <a:xfrm>
            <a:off x="16511046" y="708367"/>
            <a:ext cx="2590800" cy="535865"/>
            <a:chOff x="16511601" y="721800"/>
            <a:chExt cx="2590800" cy="535865"/>
          </a:xfrm>
        </p:grpSpPr>
        <p:pic>
          <p:nvPicPr>
            <p:cNvPr id="91" name="Google Shape;91;p4"/>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6511601" y="721800"/>
              <a:ext cx="1961351" cy="535865"/>
            </a:xfrm>
            <a:prstGeom prst="rect">
              <a:avLst/>
            </a:prstGeom>
            <a:noFill/>
            <a:ln>
              <a:noFill/>
            </a:ln>
          </p:spPr>
        </p:pic>
        <p:sp>
          <p:nvSpPr>
            <p:cNvPr id="92" name="Google Shape;92;p4"/>
            <p:cNvSpPr/>
            <p:nvPr/>
          </p:nvSpPr>
          <p:spPr>
            <a:xfrm>
              <a:off x="18473751" y="1020146"/>
              <a:ext cx="628650" cy="233679"/>
            </a:xfrm>
            <a:custGeom>
              <a:avLst/>
              <a:gdLst/>
              <a:ahLst/>
              <a:cxnLst/>
              <a:rect l="l" t="t" r="r" b="b"/>
              <a:pathLst>
                <a:path w="628650" h="233680" extrusionOk="0">
                  <a:moveTo>
                    <a:pt x="103378" y="12"/>
                  </a:moveTo>
                  <a:lnTo>
                    <a:pt x="0" y="12"/>
                  </a:lnTo>
                  <a:lnTo>
                    <a:pt x="0" y="233680"/>
                  </a:lnTo>
                  <a:lnTo>
                    <a:pt x="103378" y="233680"/>
                  </a:lnTo>
                  <a:lnTo>
                    <a:pt x="103378" y="12"/>
                  </a:lnTo>
                  <a:close/>
                </a:path>
                <a:path w="628650" h="233680" extrusionOk="0">
                  <a:moveTo>
                    <a:pt x="339966" y="0"/>
                  </a:moveTo>
                  <a:lnTo>
                    <a:pt x="132308" y="0"/>
                  </a:lnTo>
                  <a:lnTo>
                    <a:pt x="132308" y="104140"/>
                  </a:lnTo>
                  <a:lnTo>
                    <a:pt x="184378" y="104140"/>
                  </a:lnTo>
                  <a:lnTo>
                    <a:pt x="184378" y="233680"/>
                  </a:lnTo>
                  <a:lnTo>
                    <a:pt x="287896" y="233680"/>
                  </a:lnTo>
                  <a:lnTo>
                    <a:pt x="287896" y="104140"/>
                  </a:lnTo>
                  <a:lnTo>
                    <a:pt x="339966" y="104140"/>
                  </a:lnTo>
                  <a:lnTo>
                    <a:pt x="339966" y="0"/>
                  </a:lnTo>
                  <a:close/>
                </a:path>
                <a:path w="628650" h="233680" extrusionOk="0">
                  <a:moveTo>
                    <a:pt x="628497" y="0"/>
                  </a:moveTo>
                  <a:lnTo>
                    <a:pt x="523748" y="0"/>
                  </a:lnTo>
                  <a:lnTo>
                    <a:pt x="487743" y="52984"/>
                  </a:lnTo>
                  <a:lnTo>
                    <a:pt x="451612" y="0"/>
                  </a:lnTo>
                  <a:lnTo>
                    <a:pt x="346862" y="0"/>
                  </a:lnTo>
                  <a:lnTo>
                    <a:pt x="435991" y="131699"/>
                  </a:lnTo>
                  <a:lnTo>
                    <a:pt x="435991" y="233680"/>
                  </a:lnTo>
                  <a:lnTo>
                    <a:pt x="539508" y="233680"/>
                  </a:lnTo>
                  <a:lnTo>
                    <a:pt x="539508" y="131699"/>
                  </a:lnTo>
                  <a:lnTo>
                    <a:pt x="628497" y="0"/>
                  </a:lnTo>
                  <a:close/>
                </a:path>
              </a:pathLst>
            </a:custGeom>
            <a:solidFill>
              <a:srgbClr val="FC9204"/>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sp>
        <p:nvSpPr>
          <p:cNvPr id="93" name="Google Shape;93;p4"/>
          <p:cNvSpPr txBox="1"/>
          <p:nvPr/>
        </p:nvSpPr>
        <p:spPr>
          <a:xfrm>
            <a:off x="2008968" y="1795833"/>
            <a:ext cx="10379710" cy="8713283"/>
          </a:xfrm>
          <a:prstGeom prst="rect">
            <a:avLst/>
          </a:prstGeom>
          <a:noFill/>
          <a:ln>
            <a:noFill/>
          </a:ln>
        </p:spPr>
        <p:txBody>
          <a:bodyPr spcFirstLastPara="1" wrap="square" lIns="0" tIns="12700" rIns="0" bIns="0" anchor="t" anchorCtr="0">
            <a:spAutoFit/>
          </a:bodyPr>
          <a:lstStyle/>
          <a:p>
            <a:pPr marL="12700" marR="27940" lvl="0" indent="0" algn="just" rtl="0">
              <a:lnSpc>
                <a:spcPct val="127800"/>
              </a:lnSpc>
              <a:spcBef>
                <a:spcPts val="0"/>
              </a:spcBef>
              <a:spcAft>
                <a:spcPts val="0"/>
              </a:spcAft>
              <a:buClr>
                <a:srgbClr val="000000"/>
              </a:buClr>
              <a:buSzPts val="2150"/>
              <a:buFont typeface="Arial"/>
              <a:buNone/>
            </a:pPr>
            <a:r>
              <a:rPr lang="pl-PL" sz="2150" b="1" i="0" u="none" strike="noStrike" cap="none" dirty="0">
                <a:solidFill>
                  <a:srgbClr val="000000"/>
                </a:solidFill>
                <a:latin typeface="Calibri"/>
                <a:ea typeface="Calibri"/>
                <a:cs typeface="Calibri"/>
                <a:sym typeface="Calibri"/>
              </a:rPr>
              <a:t>Branża ta nadal tworzy miejsca pracy w najszybszym tempie ze wszystkich sektorów gospodarki</a:t>
            </a:r>
            <a:r>
              <a:rPr lang="pl-PL" sz="2150" b="0" i="0" u="none" strike="noStrike" cap="none" dirty="0">
                <a:solidFill>
                  <a:srgbClr val="000000"/>
                </a:solidFill>
                <a:latin typeface="Calibri"/>
                <a:ea typeface="Calibri"/>
                <a:cs typeface="Calibri"/>
                <a:sym typeface="Calibri"/>
              </a:rPr>
              <a:t>, gdzie wiele ról staje się zbędnych ze względu na nadejście sztucznej inteligencji i automatyzacji. Zamiast tego, opierając się na interakcji pomiędzy ludźmi oraz umiejętnościach miękkich, które są jej funkcjonalną podstawą, jest mało prawdopodobna aby branża hotelarska  została w najbliższym czasie dotknięta przez automatyzację.</a:t>
            </a:r>
          </a:p>
          <a:p>
            <a:pPr marL="0" marR="0" lvl="0" indent="0" algn="l" rtl="0">
              <a:lnSpc>
                <a:spcPct val="100000"/>
              </a:lnSpc>
              <a:spcBef>
                <a:spcPts val="55"/>
              </a:spcBef>
              <a:spcAft>
                <a:spcPts val="0"/>
              </a:spcAft>
              <a:buClr>
                <a:srgbClr val="000000"/>
              </a:buClr>
              <a:buSzPts val="2250"/>
              <a:buFont typeface="Arial"/>
              <a:buNone/>
            </a:pPr>
            <a:endParaRPr lang="pl-PL" sz="2250" b="0" i="0" u="none" strike="noStrike" cap="none" dirty="0">
              <a:solidFill>
                <a:srgbClr val="000000"/>
              </a:solidFill>
              <a:latin typeface="Calibri"/>
              <a:ea typeface="Calibri"/>
              <a:cs typeface="Calibri"/>
              <a:sym typeface="Calibri"/>
            </a:endParaRPr>
          </a:p>
          <a:p>
            <a:pPr marL="12700" marR="161290" lvl="0" indent="0" algn="l" rtl="0">
              <a:lnSpc>
                <a:spcPct val="127800"/>
              </a:lnSpc>
              <a:spcBef>
                <a:spcPts val="0"/>
              </a:spcBef>
              <a:spcAft>
                <a:spcPts val="0"/>
              </a:spcAft>
              <a:buClr>
                <a:srgbClr val="000000"/>
              </a:buClr>
              <a:buSzPts val="2150"/>
              <a:buFont typeface="Arial"/>
              <a:buNone/>
            </a:pPr>
            <a:r>
              <a:rPr lang="pl-PL" sz="2150" b="0" i="0" u="none" strike="noStrike" cap="none" dirty="0">
                <a:solidFill>
                  <a:srgbClr val="000000"/>
                </a:solidFill>
                <a:latin typeface="Calibri"/>
                <a:ea typeface="Calibri"/>
                <a:cs typeface="Calibri"/>
                <a:sym typeface="Calibri"/>
              </a:rPr>
              <a:t>Na poziomie regionalnym </a:t>
            </a:r>
            <a:r>
              <a:rPr lang="pl-PL" sz="2150" b="1" i="0" u="none" strike="noStrike" cap="none" dirty="0">
                <a:solidFill>
                  <a:srgbClr val="000000"/>
                </a:solidFill>
                <a:latin typeface="Calibri"/>
                <a:ea typeface="Calibri"/>
                <a:cs typeface="Calibri"/>
                <a:sym typeface="Calibri"/>
              </a:rPr>
              <a:t>wszystkie struktury turystyczne przyczyniają się do uatrakcyjnienia lokalnych terenów</a:t>
            </a:r>
            <a:r>
              <a:rPr lang="pl-PL" sz="2150" b="0" i="0" u="none" strike="noStrike" cap="none" dirty="0">
                <a:solidFill>
                  <a:srgbClr val="000000"/>
                </a:solidFill>
                <a:latin typeface="Calibri"/>
                <a:ea typeface="Calibri"/>
                <a:cs typeface="Calibri"/>
                <a:sym typeface="Calibri"/>
              </a:rPr>
              <a:t>. Bary, restauracje, hotele ożywiają region i kształtują lokalne życie. Przedsiębiorstwa turystyczne </a:t>
            </a:r>
            <a:r>
              <a:rPr lang="pl-PL" sz="2150" dirty="0">
                <a:latin typeface="Calibri"/>
                <a:ea typeface="Calibri"/>
                <a:cs typeface="Calibri"/>
                <a:sym typeface="Calibri"/>
              </a:rPr>
              <a:t>s</a:t>
            </a:r>
            <a:r>
              <a:rPr lang="pl-PL" sz="2150" b="0" i="0" u="none" strike="noStrike" cap="none" dirty="0">
                <a:solidFill>
                  <a:srgbClr val="000000"/>
                </a:solidFill>
                <a:latin typeface="Calibri"/>
                <a:ea typeface="Calibri"/>
                <a:cs typeface="Calibri"/>
                <a:sym typeface="Calibri"/>
              </a:rPr>
              <a:t>ą niezbędnymi dla rozwoju społecznego i gospodarczego.</a:t>
            </a:r>
          </a:p>
          <a:p>
            <a:pPr marL="0" marR="0" lvl="0" indent="0" algn="l" rtl="0">
              <a:lnSpc>
                <a:spcPct val="100000"/>
              </a:lnSpc>
              <a:spcBef>
                <a:spcPts val="55"/>
              </a:spcBef>
              <a:spcAft>
                <a:spcPts val="0"/>
              </a:spcAft>
              <a:buClr>
                <a:srgbClr val="000000"/>
              </a:buClr>
              <a:buSzPts val="2250"/>
              <a:buFont typeface="Arial"/>
              <a:buNone/>
            </a:pPr>
            <a:endParaRPr lang="pl-PL" sz="2250" b="0" i="0" u="none" strike="noStrike" cap="none" dirty="0">
              <a:solidFill>
                <a:srgbClr val="000000"/>
              </a:solidFill>
              <a:latin typeface="Calibri"/>
              <a:ea typeface="Calibri"/>
              <a:cs typeface="Calibri"/>
              <a:sym typeface="Calibri"/>
            </a:endParaRPr>
          </a:p>
          <a:p>
            <a:pPr marL="12700" marR="5080" lvl="0" indent="0" algn="l" rtl="0">
              <a:lnSpc>
                <a:spcPct val="127800"/>
              </a:lnSpc>
              <a:spcBef>
                <a:spcPts val="0"/>
              </a:spcBef>
              <a:spcAft>
                <a:spcPts val="0"/>
              </a:spcAft>
              <a:buClr>
                <a:srgbClr val="000000"/>
              </a:buClr>
              <a:buSzPts val="2150"/>
              <a:buFont typeface="Arial"/>
              <a:buNone/>
            </a:pPr>
            <a:r>
              <a:rPr lang="pl-PL" sz="2150" b="0" i="0" u="none" strike="noStrike" cap="none" dirty="0">
                <a:solidFill>
                  <a:srgbClr val="000000"/>
                </a:solidFill>
                <a:latin typeface="Calibri"/>
                <a:ea typeface="Calibri"/>
                <a:cs typeface="Calibri"/>
                <a:sym typeface="Calibri"/>
              </a:rPr>
              <a:t>Jednakże, pomimo wielkiej siły ekonomicznej, społecznej i kulturowej sektora, </a:t>
            </a:r>
            <a:r>
              <a:rPr lang="pl-PL" sz="2150" b="1" i="0" u="none" strike="noStrike" cap="none" dirty="0">
                <a:solidFill>
                  <a:srgbClr val="000000"/>
                </a:solidFill>
                <a:latin typeface="Calibri"/>
                <a:ea typeface="Calibri"/>
                <a:cs typeface="Calibri"/>
                <a:sym typeface="Calibri"/>
              </a:rPr>
              <a:t>przemysł hotelarski cierpi z powodu stereotypów i uprzedzeń </a:t>
            </a:r>
            <a:r>
              <a:rPr lang="pl-PL" sz="2150" b="0" i="0" u="none" strike="noStrike" cap="none" dirty="0">
                <a:solidFill>
                  <a:srgbClr val="000000"/>
                </a:solidFill>
                <a:latin typeface="Calibri"/>
                <a:ea typeface="Calibri"/>
                <a:cs typeface="Calibri"/>
                <a:sym typeface="Calibri"/>
              </a:rPr>
              <a:t>(opisanych poniżej) i mierzy się z poważnymi trudnościami z powodu </a:t>
            </a:r>
            <a:r>
              <a:rPr lang="pl-PL" sz="2150" b="1" i="0" u="none" strike="noStrike" cap="none" dirty="0">
                <a:solidFill>
                  <a:srgbClr val="000000"/>
                </a:solidFill>
                <a:latin typeface="Calibri"/>
                <a:ea typeface="Calibri"/>
                <a:cs typeface="Calibri"/>
                <a:sym typeface="Calibri"/>
              </a:rPr>
              <a:t>trudności z brakiem odpowiedniej siły roboczej oraz problemów z jej utrzymaniem w zawodzie</a:t>
            </a:r>
            <a:r>
              <a:rPr lang="pl-PL" sz="2150" b="0" i="0" u="none" strike="noStrike" cap="none" dirty="0">
                <a:solidFill>
                  <a:srgbClr val="000000"/>
                </a:solidFill>
                <a:latin typeface="Calibri"/>
                <a:ea typeface="Calibri"/>
                <a:cs typeface="Calibri"/>
                <a:sym typeface="Calibri"/>
              </a:rPr>
              <a:t>. Pandemia covid przyspieszyła tylko ten proces. Trudności polegają na przyciągnięciu z powrotem wykwalifikowanych pracowników hotelarstwa, którzy mogli już znaleźć pracę w innych sektorach.</a:t>
            </a:r>
          </a:p>
          <a:p>
            <a:pPr marL="0" marR="0" lvl="0" indent="0" algn="l" rtl="0">
              <a:lnSpc>
                <a:spcPct val="100000"/>
              </a:lnSpc>
              <a:spcBef>
                <a:spcPts val="55"/>
              </a:spcBef>
              <a:spcAft>
                <a:spcPts val="0"/>
              </a:spcAft>
              <a:buClr>
                <a:srgbClr val="000000"/>
              </a:buClr>
              <a:buSzPts val="2250"/>
              <a:buFont typeface="Arial"/>
              <a:buNone/>
            </a:pPr>
            <a:endParaRPr lang="pl-PL" sz="2250" b="0" i="0" u="none" strike="noStrike" cap="none" dirty="0">
              <a:solidFill>
                <a:srgbClr val="000000"/>
              </a:solidFill>
              <a:latin typeface="Calibri"/>
              <a:ea typeface="Calibri"/>
              <a:cs typeface="Calibri"/>
              <a:sym typeface="Calibri"/>
            </a:endParaRPr>
          </a:p>
          <a:p>
            <a:pPr marL="12700" marR="118110" lvl="0" indent="0" algn="l" rtl="0">
              <a:lnSpc>
                <a:spcPct val="127800"/>
              </a:lnSpc>
              <a:spcBef>
                <a:spcPts val="0"/>
              </a:spcBef>
              <a:spcAft>
                <a:spcPts val="0"/>
              </a:spcAft>
              <a:buClr>
                <a:srgbClr val="000000"/>
              </a:buClr>
              <a:buSzPts val="2150"/>
              <a:buFont typeface="Arial"/>
              <a:buNone/>
            </a:pPr>
            <a:r>
              <a:rPr lang="pl-PL" sz="2150" b="0" i="0" u="none" strike="noStrike" cap="none" dirty="0">
                <a:solidFill>
                  <a:srgbClr val="000000"/>
                </a:solidFill>
                <a:latin typeface="Calibri"/>
                <a:ea typeface="Calibri"/>
                <a:cs typeface="Calibri"/>
                <a:sym typeface="Calibri"/>
              </a:rPr>
              <a:t>W związku z powyższym, chociaż przemysł hotelarski ma wyjątkową zdolność do tworzenia miejsc pracy, </a:t>
            </a:r>
            <a:r>
              <a:rPr lang="pl-PL" sz="2150" b="1" i="0" u="none" strike="noStrike" cap="none" dirty="0">
                <a:solidFill>
                  <a:srgbClr val="000000"/>
                </a:solidFill>
                <a:latin typeface="Calibri"/>
                <a:ea typeface="Calibri"/>
                <a:cs typeface="Calibri"/>
                <a:sym typeface="Calibri"/>
              </a:rPr>
              <a:t>przyciąganie i zatrzymywanie młodszych pokoleń profesjonalistów</a:t>
            </a:r>
            <a:r>
              <a:rPr lang="pl-PL" sz="2150" b="0" i="0" u="none" strike="noStrike" cap="none" dirty="0">
                <a:solidFill>
                  <a:srgbClr val="000000"/>
                </a:solidFill>
                <a:latin typeface="Calibri"/>
                <a:ea typeface="Calibri"/>
                <a:cs typeface="Calibri"/>
                <a:sym typeface="Calibri"/>
              </a:rPr>
              <a:t> z branży hotelarskiej wydaje się być w chwili obecnej głównym problemem tego sektora.  </a:t>
            </a:r>
          </a:p>
        </p:txBody>
      </p:sp>
      <p:pic>
        <p:nvPicPr>
          <p:cNvPr id="94" name="Google Shape;94;p4"/>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3890781" y="1382478"/>
            <a:ext cx="3088144" cy="9226977"/>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Shape 98"/>
        <p:cNvGrpSpPr/>
        <p:nvPr/>
      </p:nvGrpSpPr>
      <p:grpSpPr>
        <a:xfrm>
          <a:off x="0" y="0"/>
          <a:ext cx="0" cy="0"/>
          <a:chOff x="0" y="0"/>
          <a:chExt cx="0" cy="0"/>
        </a:xfrm>
      </p:grpSpPr>
      <p:grpSp>
        <p:nvGrpSpPr>
          <p:cNvPr id="99" name="Google Shape;99;p5"/>
          <p:cNvGrpSpPr/>
          <p:nvPr/>
        </p:nvGrpSpPr>
        <p:grpSpPr>
          <a:xfrm>
            <a:off x="15320204" y="0"/>
            <a:ext cx="4784090" cy="11308715"/>
            <a:chOff x="15320204" y="0"/>
            <a:chExt cx="4784090" cy="11308715"/>
          </a:xfrm>
        </p:grpSpPr>
        <p:sp>
          <p:nvSpPr>
            <p:cNvPr id="100" name="Google Shape;100;p5"/>
            <p:cNvSpPr/>
            <p:nvPr/>
          </p:nvSpPr>
          <p:spPr>
            <a:xfrm>
              <a:off x="15320204" y="0"/>
              <a:ext cx="4784090" cy="11308715"/>
            </a:xfrm>
            <a:custGeom>
              <a:avLst/>
              <a:gdLst/>
              <a:ahLst/>
              <a:cxnLst/>
              <a:rect l="l" t="t" r="r" b="b"/>
              <a:pathLst>
                <a:path w="4784090" h="11308715" extrusionOk="0">
                  <a:moveTo>
                    <a:pt x="4783896" y="0"/>
                  </a:moveTo>
                  <a:lnTo>
                    <a:pt x="0" y="0"/>
                  </a:lnTo>
                  <a:lnTo>
                    <a:pt x="0" y="11308556"/>
                  </a:lnTo>
                  <a:lnTo>
                    <a:pt x="4783896" y="11308556"/>
                  </a:lnTo>
                  <a:lnTo>
                    <a:pt x="4783896" y="0"/>
                  </a:lnTo>
                  <a:close/>
                </a:path>
              </a:pathLst>
            </a:custGeom>
            <a:solidFill>
              <a:srgbClr val="EEDFCA"/>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pic>
          <p:nvPicPr>
            <p:cNvPr id="101" name="Google Shape;101;p5"/>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7719730" y="4381226"/>
              <a:ext cx="1559708" cy="4660207"/>
            </a:xfrm>
            <a:prstGeom prst="rect">
              <a:avLst/>
            </a:prstGeom>
            <a:noFill/>
            <a:ln>
              <a:noFill/>
            </a:ln>
          </p:spPr>
        </p:pic>
        <p:pic>
          <p:nvPicPr>
            <p:cNvPr id="102" name="Google Shape;102;p5"/>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6511602" y="721800"/>
              <a:ext cx="1961351" cy="535865"/>
            </a:xfrm>
            <a:prstGeom prst="rect">
              <a:avLst/>
            </a:prstGeom>
            <a:noFill/>
            <a:ln>
              <a:noFill/>
            </a:ln>
          </p:spPr>
        </p:pic>
        <p:sp>
          <p:nvSpPr>
            <p:cNvPr id="103" name="Google Shape;103;p5"/>
            <p:cNvSpPr/>
            <p:nvPr/>
          </p:nvSpPr>
          <p:spPr>
            <a:xfrm>
              <a:off x="18473751" y="1020146"/>
              <a:ext cx="628650" cy="233679"/>
            </a:xfrm>
            <a:custGeom>
              <a:avLst/>
              <a:gdLst/>
              <a:ahLst/>
              <a:cxnLst/>
              <a:rect l="l" t="t" r="r" b="b"/>
              <a:pathLst>
                <a:path w="628650" h="233680" extrusionOk="0">
                  <a:moveTo>
                    <a:pt x="103378" y="12"/>
                  </a:moveTo>
                  <a:lnTo>
                    <a:pt x="0" y="12"/>
                  </a:lnTo>
                  <a:lnTo>
                    <a:pt x="0" y="233680"/>
                  </a:lnTo>
                  <a:lnTo>
                    <a:pt x="103378" y="233680"/>
                  </a:lnTo>
                  <a:lnTo>
                    <a:pt x="103378" y="12"/>
                  </a:lnTo>
                  <a:close/>
                </a:path>
                <a:path w="628650" h="233680" extrusionOk="0">
                  <a:moveTo>
                    <a:pt x="339966" y="0"/>
                  </a:moveTo>
                  <a:lnTo>
                    <a:pt x="132308" y="0"/>
                  </a:lnTo>
                  <a:lnTo>
                    <a:pt x="132308" y="104140"/>
                  </a:lnTo>
                  <a:lnTo>
                    <a:pt x="184378" y="104140"/>
                  </a:lnTo>
                  <a:lnTo>
                    <a:pt x="184378" y="233680"/>
                  </a:lnTo>
                  <a:lnTo>
                    <a:pt x="287896" y="233680"/>
                  </a:lnTo>
                  <a:lnTo>
                    <a:pt x="287896" y="104140"/>
                  </a:lnTo>
                  <a:lnTo>
                    <a:pt x="339966" y="104140"/>
                  </a:lnTo>
                  <a:lnTo>
                    <a:pt x="339966" y="0"/>
                  </a:lnTo>
                  <a:close/>
                </a:path>
                <a:path w="628650" h="233680" extrusionOk="0">
                  <a:moveTo>
                    <a:pt x="628497" y="0"/>
                  </a:moveTo>
                  <a:lnTo>
                    <a:pt x="523748" y="0"/>
                  </a:lnTo>
                  <a:lnTo>
                    <a:pt x="487743" y="52984"/>
                  </a:lnTo>
                  <a:lnTo>
                    <a:pt x="451612" y="0"/>
                  </a:lnTo>
                  <a:lnTo>
                    <a:pt x="346862" y="0"/>
                  </a:lnTo>
                  <a:lnTo>
                    <a:pt x="435991" y="131699"/>
                  </a:lnTo>
                  <a:lnTo>
                    <a:pt x="435991" y="233680"/>
                  </a:lnTo>
                  <a:lnTo>
                    <a:pt x="539508" y="233680"/>
                  </a:lnTo>
                  <a:lnTo>
                    <a:pt x="539508" y="131699"/>
                  </a:lnTo>
                  <a:lnTo>
                    <a:pt x="628497" y="0"/>
                  </a:lnTo>
                  <a:close/>
                </a:path>
              </a:pathLst>
            </a:custGeom>
            <a:solidFill>
              <a:srgbClr val="FC9204"/>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sp>
        <p:nvSpPr>
          <p:cNvPr id="104" name="Google Shape;104;p5"/>
          <p:cNvSpPr txBox="1">
            <a:spLocks noGrp="1"/>
          </p:cNvSpPr>
          <p:nvPr>
            <p:ph type="title"/>
          </p:nvPr>
        </p:nvSpPr>
        <p:spPr>
          <a:xfrm>
            <a:off x="1325042" y="629753"/>
            <a:ext cx="12501318" cy="1840360"/>
          </a:xfrm>
          <a:prstGeom prst="rect">
            <a:avLst/>
          </a:prstGeom>
          <a:noFill/>
          <a:ln>
            <a:noFill/>
          </a:ln>
        </p:spPr>
        <p:txBody>
          <a:bodyPr spcFirstLastPara="1" wrap="square" lIns="0" tIns="12050" rIns="0" bIns="0" anchor="t" anchorCtr="0">
            <a:spAutoFit/>
          </a:bodyPr>
          <a:lstStyle/>
          <a:p>
            <a:pPr marL="12700" lvl="0" indent="0" algn="l" rtl="0">
              <a:lnSpc>
                <a:spcPct val="120000"/>
              </a:lnSpc>
              <a:spcBef>
                <a:spcPts val="0"/>
              </a:spcBef>
              <a:spcAft>
                <a:spcPts val="0"/>
              </a:spcAft>
              <a:buSzPts val="1400"/>
              <a:buNone/>
            </a:pPr>
            <a:r>
              <a:rPr lang="pl-PL" sz="4950" dirty="0">
                <a:solidFill>
                  <a:srgbClr val="F7921E"/>
                </a:solidFill>
              </a:rPr>
              <a:t>Przyczyny niedoborów personelu oraz niskiej atrakcyjności pracy w tym sektorze</a:t>
            </a:r>
            <a:endParaRPr lang="pl-PL" sz="4950" dirty="0"/>
          </a:p>
        </p:txBody>
      </p:sp>
      <p:sp>
        <p:nvSpPr>
          <p:cNvPr id="105" name="Google Shape;105;p5"/>
          <p:cNvSpPr txBox="1"/>
          <p:nvPr/>
        </p:nvSpPr>
        <p:spPr>
          <a:xfrm>
            <a:off x="1290444" y="2625423"/>
            <a:ext cx="12698987" cy="1992833"/>
          </a:xfrm>
          <a:prstGeom prst="rect">
            <a:avLst/>
          </a:prstGeom>
          <a:noFill/>
          <a:ln>
            <a:noFill/>
          </a:ln>
        </p:spPr>
        <p:txBody>
          <a:bodyPr spcFirstLastPara="1" wrap="square" lIns="0" tIns="7600" rIns="0" bIns="0" anchor="t" anchorCtr="0">
            <a:spAutoFit/>
          </a:bodyPr>
          <a:lstStyle/>
          <a:p>
            <a:pPr marL="12700" marR="5080" lvl="0" indent="0" algn="just" rtl="0">
              <a:lnSpc>
                <a:spcPct val="150000"/>
              </a:lnSpc>
              <a:spcBef>
                <a:spcPts val="0"/>
              </a:spcBef>
              <a:spcAft>
                <a:spcPts val="0"/>
              </a:spcAft>
              <a:buClr>
                <a:srgbClr val="000000"/>
              </a:buClr>
              <a:buSzPts val="2150"/>
              <a:buFont typeface="Arial"/>
              <a:buNone/>
            </a:pPr>
            <a:r>
              <a:rPr lang="pl-PL" sz="2150" b="0" i="0" u="none" strike="noStrike" cap="none" dirty="0">
                <a:solidFill>
                  <a:srgbClr val="000000"/>
                </a:solidFill>
                <a:latin typeface="Calibri"/>
                <a:ea typeface="Calibri"/>
                <a:cs typeface="Calibri"/>
                <a:sym typeface="Calibri"/>
              </a:rPr>
              <a:t>Aby zaspokoić potrzeby i wymagania konsumentów, </a:t>
            </a:r>
            <a:r>
              <a:rPr lang="pl-PL" sz="2150" b="1" i="0" u="none" strike="noStrike" cap="none" dirty="0">
                <a:solidFill>
                  <a:srgbClr val="000000"/>
                </a:solidFill>
                <a:latin typeface="Calibri"/>
                <a:ea typeface="Calibri"/>
                <a:cs typeface="Calibri"/>
                <a:sym typeface="Calibri"/>
              </a:rPr>
              <a:t>sektor hotelarsko-gastronomiczny wymaga warunków pracy, które często charakteryzują się niezbyt przyjaznymi i nieregularnymi godzinami pracy </a:t>
            </a:r>
            <a:r>
              <a:rPr lang="pl-PL" sz="2150" b="0" i="0" u="none" strike="noStrike" cap="none" dirty="0">
                <a:solidFill>
                  <a:srgbClr val="000000"/>
                </a:solidFill>
                <a:latin typeface="Calibri"/>
                <a:ea typeface="Calibri"/>
                <a:cs typeface="Calibri"/>
                <a:sym typeface="Calibri"/>
              </a:rPr>
              <a:t>w formie zmianowej, pracą w weekendy, pracą na noce lub w dni świąteczne. Ponadto, wizerunek tego sektora jest obciążony szeregiem stereotypów i uprzedzeń, które zostały opisane poniżej. </a:t>
            </a:r>
          </a:p>
        </p:txBody>
      </p:sp>
      <p:sp>
        <p:nvSpPr>
          <p:cNvPr id="106" name="Google Shape;106;p5"/>
          <p:cNvSpPr txBox="1"/>
          <p:nvPr/>
        </p:nvSpPr>
        <p:spPr>
          <a:xfrm>
            <a:off x="2203450" y="5323665"/>
            <a:ext cx="11105515" cy="3924136"/>
          </a:xfrm>
          <a:prstGeom prst="rect">
            <a:avLst/>
          </a:prstGeom>
          <a:noFill/>
          <a:ln>
            <a:noFill/>
          </a:ln>
        </p:spPr>
        <p:txBody>
          <a:bodyPr spcFirstLastPara="1" wrap="square" lIns="0" tIns="12050" rIns="0" bIns="0" anchor="t" anchorCtr="0">
            <a:spAutoFit/>
          </a:bodyPr>
          <a:lstStyle/>
          <a:p>
            <a:pPr marL="12700" marR="171450" lvl="0" indent="0" algn="ctr" rtl="0">
              <a:lnSpc>
                <a:spcPct val="123300"/>
              </a:lnSpc>
              <a:spcBef>
                <a:spcPts val="0"/>
              </a:spcBef>
              <a:spcAft>
                <a:spcPts val="0"/>
              </a:spcAft>
              <a:buClr>
                <a:srgbClr val="000000"/>
              </a:buClr>
              <a:buSzPts val="2400"/>
              <a:buFont typeface="Arial"/>
              <a:buNone/>
            </a:pPr>
            <a:r>
              <a:rPr lang="pl-PL" sz="2400" b="1" i="0" u="none" strike="noStrike" cap="none" dirty="0">
                <a:solidFill>
                  <a:srgbClr val="000000"/>
                </a:solidFill>
                <a:latin typeface="Calibri"/>
                <a:ea typeface="Calibri"/>
                <a:cs typeface="Calibri"/>
                <a:sym typeface="Calibri"/>
              </a:rPr>
              <a:t>To doskonała okazja dla POSŁAŃCÓW GOŚCINNOŚCI i przedstawicieli branży </a:t>
            </a:r>
            <a:br>
              <a:rPr lang="pl-PL" sz="2400" b="1" i="0" u="none" strike="noStrike" cap="none" dirty="0">
                <a:solidFill>
                  <a:srgbClr val="000000"/>
                </a:solidFill>
                <a:latin typeface="Calibri"/>
                <a:ea typeface="Calibri"/>
                <a:cs typeface="Calibri"/>
                <a:sym typeface="Calibri"/>
              </a:rPr>
            </a:br>
            <a:r>
              <a:rPr lang="pl-PL" sz="2400" b="1" i="0" u="none" strike="noStrike" cap="none" dirty="0">
                <a:solidFill>
                  <a:srgbClr val="000000"/>
                </a:solidFill>
                <a:latin typeface="Calibri"/>
                <a:ea typeface="Calibri"/>
                <a:cs typeface="Calibri"/>
                <a:sym typeface="Calibri"/>
              </a:rPr>
              <a:t>do pobudzania zainteresowania branżą i zachęcania do podjęcia w niej pracy</a:t>
            </a:r>
            <a:r>
              <a:rPr lang="pl-PL" sz="2400" b="0" i="0" u="none" strike="noStrike" cap="none" dirty="0">
                <a:solidFill>
                  <a:srgbClr val="000000"/>
                </a:solidFill>
                <a:latin typeface="Calibri"/>
                <a:ea typeface="Calibri"/>
                <a:cs typeface="Calibri"/>
                <a:sym typeface="Calibri"/>
              </a:rPr>
              <a:t>. </a:t>
            </a:r>
          </a:p>
          <a:p>
            <a:pPr marL="12700" marR="171450" lvl="0" indent="0" algn="just" rtl="0">
              <a:lnSpc>
                <a:spcPct val="150000"/>
              </a:lnSpc>
              <a:spcBef>
                <a:spcPts val="95"/>
              </a:spcBef>
              <a:spcAft>
                <a:spcPts val="0"/>
              </a:spcAft>
              <a:buClr>
                <a:srgbClr val="000000"/>
              </a:buClr>
              <a:buSzPts val="2150"/>
              <a:buFont typeface="Arial"/>
              <a:buNone/>
            </a:pPr>
            <a:endParaRPr lang="pl-PL" sz="2150" b="0" i="0" u="none" strike="noStrike" cap="none" dirty="0">
              <a:solidFill>
                <a:srgbClr val="000000"/>
              </a:solidFill>
              <a:latin typeface="Calibri"/>
              <a:ea typeface="Calibri"/>
              <a:cs typeface="Calibri"/>
              <a:sym typeface="Calibri"/>
            </a:endParaRPr>
          </a:p>
          <a:p>
            <a:pPr marL="12700" marR="171450" lvl="0" indent="0" algn="just" rtl="0">
              <a:lnSpc>
                <a:spcPct val="150000"/>
              </a:lnSpc>
              <a:spcBef>
                <a:spcPts val="95"/>
              </a:spcBef>
              <a:spcAft>
                <a:spcPts val="0"/>
              </a:spcAft>
              <a:buClr>
                <a:srgbClr val="000000"/>
              </a:buClr>
              <a:buSzPts val="2150"/>
              <a:buFont typeface="Arial"/>
              <a:buNone/>
            </a:pPr>
            <a:r>
              <a:rPr lang="pl-PL" sz="2150" b="0" i="0" u="none" strike="noStrike" cap="none" dirty="0">
                <a:solidFill>
                  <a:srgbClr val="000000"/>
                </a:solidFill>
                <a:latin typeface="Calibri"/>
                <a:ea typeface="Calibri"/>
                <a:cs typeface="Calibri"/>
                <a:sym typeface="Calibri"/>
              </a:rPr>
              <a:t>Mimo że sektor ten cierpi na dramatyczny kryzys, przedsiębiorcy znajdują mnóstwo pozytywnych rozwiązań, aby zatrzymać pracowników i zapewnić im dobre warunki pracy. Nikt nie znalazł „cudownego" rozwiązania, ale wiele innowacyjnych inicjatyw zasługuje na wyróżnienie.</a:t>
            </a:r>
          </a:p>
          <a:p>
            <a:pPr marL="0" marR="0" lvl="0" indent="0" algn="just" rtl="0">
              <a:lnSpc>
                <a:spcPct val="150000"/>
              </a:lnSpc>
              <a:spcBef>
                <a:spcPts val="0"/>
              </a:spcBef>
              <a:spcAft>
                <a:spcPts val="0"/>
              </a:spcAft>
              <a:buClr>
                <a:srgbClr val="000000"/>
              </a:buClr>
              <a:buSzPts val="2150"/>
              <a:buFont typeface="Arial"/>
              <a:buNone/>
            </a:pPr>
            <a:r>
              <a:rPr lang="pl-PL" sz="2150" b="1" i="0" u="none" strike="noStrike" cap="none" dirty="0">
                <a:solidFill>
                  <a:srgbClr val="000000"/>
                </a:solidFill>
                <a:latin typeface="Calibri"/>
                <a:ea typeface="Calibri"/>
                <a:cs typeface="Calibri"/>
                <a:sym typeface="Calibri"/>
              </a:rPr>
              <a:t>Zadaniem Posłańców </a:t>
            </a:r>
            <a:r>
              <a:rPr lang="pl-PL" sz="2150" b="1" dirty="0">
                <a:latin typeface="Calibri"/>
                <a:ea typeface="Calibri"/>
                <a:cs typeface="Calibri"/>
                <a:sym typeface="Calibri"/>
              </a:rPr>
              <a:t>G</a:t>
            </a:r>
            <a:r>
              <a:rPr lang="pl-PL" sz="2150" b="1" i="0" u="none" strike="noStrike" cap="none" dirty="0">
                <a:solidFill>
                  <a:srgbClr val="000000"/>
                </a:solidFill>
                <a:latin typeface="Calibri"/>
                <a:ea typeface="Calibri"/>
                <a:cs typeface="Calibri"/>
                <a:sym typeface="Calibri"/>
              </a:rPr>
              <a:t>ościnności </a:t>
            </a:r>
            <a:r>
              <a:rPr lang="pl-PL" sz="2150" b="0" i="0" u="none" strike="noStrike" cap="none" dirty="0">
                <a:solidFill>
                  <a:srgbClr val="000000"/>
                </a:solidFill>
                <a:latin typeface="Calibri"/>
                <a:ea typeface="Calibri"/>
                <a:cs typeface="Calibri"/>
                <a:sym typeface="Calibri"/>
              </a:rPr>
              <a:t>jest poznanie i promowanie środków, które sprawiają, że tysiące pracowników jest </a:t>
            </a:r>
            <a:r>
              <a:rPr lang="pl-PL" sz="2150" b="1" i="0" u="none" strike="noStrike" cap="none" dirty="0">
                <a:solidFill>
                  <a:srgbClr val="000000"/>
                </a:solidFill>
                <a:latin typeface="Calibri"/>
                <a:ea typeface="Calibri"/>
                <a:cs typeface="Calibri"/>
                <a:sym typeface="Calibri"/>
              </a:rPr>
              <a:t>dumnych </a:t>
            </a:r>
            <a:r>
              <a:rPr lang="pl-PL" sz="2150" i="0" u="none" strike="noStrike" cap="none" dirty="0">
                <a:solidFill>
                  <a:srgbClr val="000000"/>
                </a:solidFill>
                <a:latin typeface="Calibri"/>
                <a:ea typeface="Calibri"/>
                <a:cs typeface="Calibri"/>
                <a:sym typeface="Calibri"/>
              </a:rPr>
              <a:t>z </a:t>
            </a:r>
            <a:r>
              <a:rPr lang="pl-PL" sz="2150" b="0" i="0" u="none" strike="noStrike" cap="none" dirty="0">
                <a:solidFill>
                  <a:srgbClr val="000000"/>
                </a:solidFill>
                <a:latin typeface="Calibri"/>
                <a:ea typeface="Calibri"/>
                <a:cs typeface="Calibri"/>
                <a:sym typeface="Calibri"/>
              </a:rPr>
              <a:t>przynależności do tego sektora i swojej firmy.</a:t>
            </a:r>
          </a:p>
        </p:txBody>
      </p:sp>
      <p:sp>
        <p:nvSpPr>
          <p:cNvPr id="107" name="Google Shape;107;p5"/>
          <p:cNvSpPr txBox="1"/>
          <p:nvPr/>
        </p:nvSpPr>
        <p:spPr>
          <a:xfrm>
            <a:off x="3612515" y="9438788"/>
            <a:ext cx="8287384" cy="1030605"/>
          </a:xfrm>
          <a:prstGeom prst="rect">
            <a:avLst/>
          </a:prstGeom>
          <a:noFill/>
          <a:ln>
            <a:noFill/>
          </a:ln>
        </p:spPr>
        <p:txBody>
          <a:bodyPr spcFirstLastPara="1" wrap="square" lIns="0" tIns="12050" rIns="0" bIns="0" anchor="t" anchorCtr="0">
            <a:spAutoFit/>
          </a:bodyPr>
          <a:lstStyle/>
          <a:p>
            <a:pPr marL="12700" marR="5080" lvl="0" indent="0" algn="ctr" rtl="0">
              <a:lnSpc>
                <a:spcPct val="100000"/>
              </a:lnSpc>
              <a:spcBef>
                <a:spcPts val="0"/>
              </a:spcBef>
              <a:spcAft>
                <a:spcPts val="0"/>
              </a:spcAft>
              <a:buClr>
                <a:srgbClr val="000000"/>
              </a:buClr>
              <a:buSzPts val="3300"/>
              <a:buFont typeface="Arial"/>
              <a:buNone/>
            </a:pPr>
            <a:r>
              <a:rPr lang="pl-PL" sz="3300" b="1" i="0" u="none" strike="noStrike" cap="none" dirty="0">
                <a:solidFill>
                  <a:srgbClr val="F7921E"/>
                </a:solidFill>
                <a:latin typeface="Calibri"/>
                <a:ea typeface="Calibri"/>
                <a:cs typeface="Calibri"/>
                <a:sym typeface="Calibri"/>
              </a:rPr>
              <a:t>Niektóre ze stereotypów i uprzedzeń wraz z kontrargumentami zostały wymienione poniżej</a:t>
            </a:r>
            <a:endParaRPr lang="pl-PL" sz="3300" b="0" i="0" u="none" strike="noStrike" cap="none" dirty="0">
              <a:solidFill>
                <a:srgbClr val="000000"/>
              </a:solidFill>
              <a:latin typeface="Calibri"/>
              <a:ea typeface="Calibri"/>
              <a:cs typeface="Calibri"/>
              <a:sym typeface="Calibri"/>
            </a:endParaRPr>
          </a:p>
        </p:txBody>
      </p:sp>
      <p:sp>
        <p:nvSpPr>
          <p:cNvPr id="108" name="Google Shape;108;p5"/>
          <p:cNvSpPr/>
          <p:nvPr/>
        </p:nvSpPr>
        <p:spPr>
          <a:xfrm>
            <a:off x="1325042" y="5045075"/>
            <a:ext cx="12621829" cy="5638800"/>
          </a:xfrm>
          <a:custGeom>
            <a:avLst/>
            <a:gdLst/>
            <a:ahLst/>
            <a:cxnLst/>
            <a:rect l="l" t="t" r="r" b="b"/>
            <a:pathLst>
              <a:path w="12562840" h="4799330" extrusionOk="0">
                <a:moveTo>
                  <a:pt x="12206968" y="4798712"/>
                </a:moveTo>
                <a:lnTo>
                  <a:pt x="355716" y="4798712"/>
                </a:lnTo>
                <a:lnTo>
                  <a:pt x="307448" y="4795465"/>
                </a:lnTo>
                <a:lnTo>
                  <a:pt x="261154" y="4786005"/>
                </a:lnTo>
                <a:lnTo>
                  <a:pt x="217256" y="4770758"/>
                </a:lnTo>
                <a:lnTo>
                  <a:pt x="176180" y="4750146"/>
                </a:lnTo>
                <a:lnTo>
                  <a:pt x="138349" y="4724593"/>
                </a:lnTo>
                <a:lnTo>
                  <a:pt x="104187" y="4694524"/>
                </a:lnTo>
                <a:lnTo>
                  <a:pt x="74118" y="4660362"/>
                </a:lnTo>
                <a:lnTo>
                  <a:pt x="48566" y="4622531"/>
                </a:lnTo>
                <a:lnTo>
                  <a:pt x="27954" y="4581455"/>
                </a:lnTo>
                <a:lnTo>
                  <a:pt x="12706" y="4537558"/>
                </a:lnTo>
                <a:lnTo>
                  <a:pt x="3247" y="4491263"/>
                </a:lnTo>
                <a:lnTo>
                  <a:pt x="0" y="4442995"/>
                </a:lnTo>
                <a:lnTo>
                  <a:pt x="0" y="355706"/>
                </a:lnTo>
                <a:lnTo>
                  <a:pt x="3247" y="307438"/>
                </a:lnTo>
                <a:lnTo>
                  <a:pt x="12706" y="261144"/>
                </a:lnTo>
                <a:lnTo>
                  <a:pt x="27954" y="217247"/>
                </a:lnTo>
                <a:lnTo>
                  <a:pt x="48566" y="176173"/>
                </a:lnTo>
                <a:lnTo>
                  <a:pt x="74118" y="138343"/>
                </a:lnTo>
                <a:lnTo>
                  <a:pt x="104187" y="104182"/>
                </a:lnTo>
                <a:lnTo>
                  <a:pt x="138349" y="74114"/>
                </a:lnTo>
                <a:lnTo>
                  <a:pt x="176180" y="48563"/>
                </a:lnTo>
                <a:lnTo>
                  <a:pt x="217256" y="27952"/>
                </a:lnTo>
                <a:lnTo>
                  <a:pt x="261154" y="12705"/>
                </a:lnTo>
                <a:lnTo>
                  <a:pt x="307448" y="3247"/>
                </a:lnTo>
                <a:lnTo>
                  <a:pt x="355716" y="0"/>
                </a:lnTo>
                <a:lnTo>
                  <a:pt x="12206968" y="0"/>
                </a:lnTo>
                <a:lnTo>
                  <a:pt x="12255236" y="3247"/>
                </a:lnTo>
                <a:lnTo>
                  <a:pt x="12301531" y="12705"/>
                </a:lnTo>
                <a:lnTo>
                  <a:pt x="12345428" y="27952"/>
                </a:lnTo>
                <a:lnTo>
                  <a:pt x="12386504" y="48563"/>
                </a:lnTo>
                <a:lnTo>
                  <a:pt x="12424335" y="74114"/>
                </a:lnTo>
                <a:lnTo>
                  <a:pt x="12458497" y="104182"/>
                </a:lnTo>
                <a:lnTo>
                  <a:pt x="12488566" y="138343"/>
                </a:lnTo>
                <a:lnTo>
                  <a:pt x="12514119" y="176173"/>
                </a:lnTo>
                <a:lnTo>
                  <a:pt x="12534731" y="217247"/>
                </a:lnTo>
                <a:lnTo>
                  <a:pt x="12549978" y="261144"/>
                </a:lnTo>
                <a:lnTo>
                  <a:pt x="12559438" y="307438"/>
                </a:lnTo>
                <a:lnTo>
                  <a:pt x="12562685" y="355706"/>
                </a:lnTo>
                <a:lnTo>
                  <a:pt x="12562685" y="4442995"/>
                </a:lnTo>
                <a:lnTo>
                  <a:pt x="12559438" y="4491263"/>
                </a:lnTo>
                <a:lnTo>
                  <a:pt x="12549978" y="4537558"/>
                </a:lnTo>
                <a:lnTo>
                  <a:pt x="12534731" y="4581455"/>
                </a:lnTo>
                <a:lnTo>
                  <a:pt x="12514119" y="4622531"/>
                </a:lnTo>
                <a:lnTo>
                  <a:pt x="12488566" y="4660362"/>
                </a:lnTo>
                <a:lnTo>
                  <a:pt x="12458497" y="4694524"/>
                </a:lnTo>
                <a:lnTo>
                  <a:pt x="12424335" y="4724593"/>
                </a:lnTo>
                <a:lnTo>
                  <a:pt x="12386504" y="4750146"/>
                </a:lnTo>
                <a:lnTo>
                  <a:pt x="12345428" y="4770758"/>
                </a:lnTo>
                <a:lnTo>
                  <a:pt x="12301531" y="4786005"/>
                </a:lnTo>
                <a:lnTo>
                  <a:pt x="12255236" y="4795465"/>
                </a:lnTo>
                <a:lnTo>
                  <a:pt x="12206968" y="4798712"/>
                </a:lnTo>
                <a:close/>
              </a:path>
            </a:pathLst>
          </a:custGeom>
          <a:noFill/>
          <a:ln w="209400" cap="flat" cmpd="sng">
            <a:solidFill>
              <a:srgbClr val="EEDFCA"/>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pic>
        <p:nvPicPr>
          <p:cNvPr id="109" name="Google Shape;109;p5"/>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4700709" y="2763764"/>
            <a:ext cx="2875251" cy="72759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6"/>
          <p:cNvSpPr txBox="1"/>
          <p:nvPr/>
        </p:nvSpPr>
        <p:spPr>
          <a:xfrm>
            <a:off x="2594074" y="3209207"/>
            <a:ext cx="3883025" cy="2595695"/>
          </a:xfrm>
          <a:prstGeom prst="rect">
            <a:avLst/>
          </a:prstGeom>
          <a:noFill/>
          <a:ln>
            <a:noFill/>
          </a:ln>
        </p:spPr>
        <p:txBody>
          <a:bodyPr spcFirstLastPara="1" wrap="square" lIns="0" tIns="12050" rIns="0" bIns="0" anchor="t" anchorCtr="0">
            <a:spAutoFit/>
          </a:bodyPr>
          <a:lstStyle/>
          <a:p>
            <a:pPr marL="12700" marR="99695" lvl="0" indent="0" algn="just" rtl="0">
              <a:lnSpc>
                <a:spcPct val="123300"/>
              </a:lnSpc>
              <a:spcBef>
                <a:spcPts val="0"/>
              </a:spcBef>
              <a:spcAft>
                <a:spcPts val="0"/>
              </a:spcAft>
              <a:buClr>
                <a:srgbClr val="000000"/>
              </a:buClr>
              <a:buSzPts val="1950"/>
              <a:buFont typeface="Arial"/>
              <a:buNone/>
            </a:pPr>
            <a:r>
              <a:rPr lang="pl-PL" sz="1950" b="0" i="0" u="none" strike="noStrike" cap="none" dirty="0">
                <a:solidFill>
                  <a:srgbClr val="000000"/>
                </a:solidFill>
                <a:latin typeface="Calibri"/>
                <a:ea typeface="Calibri"/>
                <a:cs typeface="Calibri"/>
                <a:sym typeface="Calibri"/>
              </a:rPr>
              <a:t>Zarządzanie zasobami ludzkimi w tej branży ma bardzo złą reputację: długie godziny pracy, niezgodne ze normami społecznymi i zakłócające </a:t>
            </a:r>
            <a:r>
              <a:rPr lang="pl-PL" sz="1950" dirty="0">
                <a:latin typeface="Calibri"/>
                <a:ea typeface="Calibri"/>
                <a:cs typeface="Calibri"/>
                <a:sym typeface="Calibri"/>
              </a:rPr>
              <a:t> </a:t>
            </a:r>
            <a:r>
              <a:rPr lang="pl-PL" sz="1950" b="0" i="0" u="none" strike="noStrike" cap="none" dirty="0">
                <a:solidFill>
                  <a:srgbClr val="000000"/>
                </a:solidFill>
                <a:latin typeface="Calibri"/>
                <a:ea typeface="Calibri"/>
                <a:cs typeface="Calibri"/>
                <a:sym typeface="Calibri"/>
              </a:rPr>
              <a:t>życie rodzinne, a także brak wolnych weekendów i mało dni wolnych od pracy.</a:t>
            </a:r>
          </a:p>
        </p:txBody>
      </p:sp>
      <p:sp>
        <p:nvSpPr>
          <p:cNvPr id="115" name="Google Shape;115;p6"/>
          <p:cNvSpPr txBox="1"/>
          <p:nvPr/>
        </p:nvSpPr>
        <p:spPr>
          <a:xfrm>
            <a:off x="9457102" y="3083272"/>
            <a:ext cx="8152130" cy="758190"/>
          </a:xfrm>
          <a:prstGeom prst="rect">
            <a:avLst/>
          </a:prstGeom>
          <a:noFill/>
          <a:ln>
            <a:noFill/>
          </a:ln>
        </p:spPr>
        <p:txBody>
          <a:bodyPr spcFirstLastPara="1" wrap="square" lIns="0" tIns="12050" rIns="0" bIns="0" anchor="t" anchorCtr="0">
            <a:spAutoFit/>
          </a:bodyPr>
          <a:lstStyle/>
          <a:p>
            <a:pPr marL="12700" marR="5080" lvl="0" indent="0" algn="l" rtl="0">
              <a:lnSpc>
                <a:spcPct val="123300"/>
              </a:lnSpc>
              <a:spcBef>
                <a:spcPts val="0"/>
              </a:spcBef>
              <a:spcAft>
                <a:spcPts val="0"/>
              </a:spcAft>
              <a:buClr>
                <a:srgbClr val="000000"/>
              </a:buClr>
              <a:buSzPts val="1950"/>
              <a:buFont typeface="Arial"/>
              <a:buNone/>
            </a:pPr>
            <a:r>
              <a:rPr lang="pl-PL" sz="1950" b="0" i="0" u="none" strike="noStrike" cap="none" dirty="0">
                <a:solidFill>
                  <a:srgbClr val="000000"/>
                </a:solidFill>
                <a:latin typeface="Calibri"/>
                <a:ea typeface="Calibri"/>
                <a:cs typeface="Calibri"/>
                <a:sym typeface="Calibri"/>
              </a:rPr>
              <a:t>Pracownicy są zobowiązani do pracy w weekendy, w nocy i kiedy inni ludzie są na wakacjach.</a:t>
            </a:r>
          </a:p>
        </p:txBody>
      </p:sp>
      <p:sp>
        <p:nvSpPr>
          <p:cNvPr id="116" name="Google Shape;116;p6"/>
          <p:cNvSpPr txBox="1"/>
          <p:nvPr/>
        </p:nvSpPr>
        <p:spPr>
          <a:xfrm>
            <a:off x="9457102" y="4182714"/>
            <a:ext cx="8738235" cy="750318"/>
          </a:xfrm>
          <a:prstGeom prst="rect">
            <a:avLst/>
          </a:prstGeom>
          <a:noFill/>
          <a:ln>
            <a:noFill/>
          </a:ln>
        </p:spPr>
        <p:txBody>
          <a:bodyPr spcFirstLastPara="1" wrap="square" lIns="0" tIns="12050" rIns="0" bIns="0" anchor="t" anchorCtr="0">
            <a:spAutoFit/>
          </a:bodyPr>
          <a:lstStyle/>
          <a:p>
            <a:pPr marL="12700" marR="5080" lvl="0" indent="0" algn="l" rtl="0">
              <a:lnSpc>
                <a:spcPct val="123300"/>
              </a:lnSpc>
              <a:spcBef>
                <a:spcPts val="0"/>
              </a:spcBef>
              <a:spcAft>
                <a:spcPts val="0"/>
              </a:spcAft>
              <a:buClr>
                <a:srgbClr val="000000"/>
              </a:buClr>
              <a:buSzPts val="1950"/>
              <a:buFont typeface="Arial"/>
              <a:buNone/>
            </a:pPr>
            <a:r>
              <a:rPr lang="pl-PL" sz="1950" b="0" i="0" u="none" strike="noStrike" cap="none" dirty="0">
                <a:solidFill>
                  <a:srgbClr val="000000"/>
                </a:solidFill>
                <a:latin typeface="Calibri"/>
                <a:ea typeface="Calibri"/>
                <a:cs typeface="Calibri"/>
                <a:sym typeface="Calibri"/>
              </a:rPr>
              <a:t>Jednak, zgodnie z argumentami poniżej, wszystkie te poświęcenia są bardzo satysfakcjonujące i warto je ponosić.</a:t>
            </a:r>
          </a:p>
        </p:txBody>
      </p:sp>
      <p:sp>
        <p:nvSpPr>
          <p:cNvPr id="117" name="Google Shape;117;p6"/>
          <p:cNvSpPr txBox="1"/>
          <p:nvPr/>
        </p:nvSpPr>
        <p:spPr>
          <a:xfrm>
            <a:off x="9457102" y="5282157"/>
            <a:ext cx="8636635" cy="4318475"/>
          </a:xfrm>
          <a:prstGeom prst="rect">
            <a:avLst/>
          </a:prstGeom>
          <a:noFill/>
          <a:ln>
            <a:noFill/>
          </a:ln>
        </p:spPr>
        <p:txBody>
          <a:bodyPr spcFirstLastPara="1" wrap="square" lIns="0" tIns="12050" rIns="0" bIns="0" anchor="t" anchorCtr="0">
            <a:spAutoFit/>
          </a:bodyPr>
          <a:lstStyle/>
          <a:p>
            <a:pPr marL="12700" marR="45720" lvl="0" indent="0" algn="l" rtl="0">
              <a:lnSpc>
                <a:spcPct val="123300"/>
              </a:lnSpc>
              <a:spcBef>
                <a:spcPts val="0"/>
              </a:spcBef>
              <a:spcAft>
                <a:spcPts val="0"/>
              </a:spcAft>
              <a:buClr>
                <a:srgbClr val="000000"/>
              </a:buClr>
              <a:buSzPts val="1950"/>
              <a:buFont typeface="Arial"/>
              <a:buNone/>
            </a:pPr>
            <a:r>
              <a:rPr lang="pl-PL" sz="1950" b="0" i="0" u="none" strike="noStrike" cap="none" dirty="0">
                <a:solidFill>
                  <a:srgbClr val="000000"/>
                </a:solidFill>
                <a:latin typeface="Calibri"/>
                <a:ea typeface="Calibri"/>
                <a:cs typeface="Calibri"/>
                <a:sym typeface="Calibri"/>
              </a:rPr>
              <a:t>Jest to bardzo </a:t>
            </a:r>
            <a:r>
              <a:rPr lang="pl-PL" sz="1950" b="1" i="0" u="none" strike="noStrike" cap="none" dirty="0">
                <a:solidFill>
                  <a:srgbClr val="000000"/>
                </a:solidFill>
                <a:latin typeface="Calibri"/>
                <a:ea typeface="Calibri"/>
                <a:cs typeface="Calibri"/>
                <a:sym typeface="Calibri"/>
              </a:rPr>
              <a:t>stymulujący sektor</a:t>
            </a:r>
            <a:r>
              <a:rPr lang="pl-PL" sz="1950" i="0" u="none" strike="noStrike" cap="none" dirty="0">
                <a:solidFill>
                  <a:srgbClr val="000000"/>
                </a:solidFill>
                <a:latin typeface="Calibri"/>
                <a:ea typeface="Calibri"/>
                <a:cs typeface="Calibri"/>
                <a:sym typeface="Calibri"/>
              </a:rPr>
              <a:t>, w </a:t>
            </a:r>
            <a:r>
              <a:rPr lang="pl-PL" sz="1950" b="0" i="0" u="none" strike="noStrike" cap="none" dirty="0">
                <a:solidFill>
                  <a:srgbClr val="000000"/>
                </a:solidFill>
                <a:latin typeface="Calibri"/>
                <a:ea typeface="Calibri"/>
                <a:cs typeface="Calibri"/>
                <a:sym typeface="Calibri"/>
              </a:rPr>
              <a:t>którym można zdecydować się na pracę dzisiaj w restauracji lub hotelu w Rzymie, a pół roku później w restauracji w Londynie lub w Nowym Jorku. To jest możliwe tylko w branży hotelarskiej.</a:t>
            </a:r>
          </a:p>
          <a:p>
            <a:pPr marL="0" marR="0" lvl="0" indent="0" algn="l" rtl="0">
              <a:lnSpc>
                <a:spcPct val="100000"/>
              </a:lnSpc>
              <a:spcBef>
                <a:spcPts val="0"/>
              </a:spcBef>
              <a:spcAft>
                <a:spcPts val="0"/>
              </a:spcAft>
              <a:buClr>
                <a:srgbClr val="000000"/>
              </a:buClr>
              <a:buSzPts val="2000"/>
              <a:buFont typeface="Arial"/>
              <a:buNone/>
            </a:pPr>
            <a:endParaRPr lang="pl-PL" sz="2000" b="0" i="0" u="none" strike="noStrike" cap="none" dirty="0">
              <a:solidFill>
                <a:srgbClr val="000000"/>
              </a:solidFill>
              <a:latin typeface="Calibri"/>
              <a:ea typeface="Calibri"/>
              <a:cs typeface="Calibri"/>
              <a:sym typeface="Calibri"/>
            </a:endParaRPr>
          </a:p>
          <a:p>
            <a:pPr marL="12700" marR="5080" lvl="0" indent="0" algn="l" rtl="0">
              <a:lnSpc>
                <a:spcPct val="123300"/>
              </a:lnSpc>
              <a:spcBef>
                <a:spcPts val="0"/>
              </a:spcBef>
              <a:spcAft>
                <a:spcPts val="0"/>
              </a:spcAft>
              <a:buClr>
                <a:srgbClr val="000000"/>
              </a:buClr>
              <a:buSzPts val="1950"/>
              <a:buFont typeface="Arial"/>
              <a:buNone/>
            </a:pPr>
            <a:r>
              <a:rPr lang="pl-PL" sz="1950" b="1" i="0" u="none" strike="noStrike" cap="none" dirty="0">
                <a:solidFill>
                  <a:srgbClr val="000000"/>
                </a:solidFill>
                <a:latin typeface="Calibri"/>
                <a:ea typeface="Calibri"/>
                <a:cs typeface="Calibri"/>
                <a:sym typeface="Calibri"/>
              </a:rPr>
              <a:t>Stanowiska kierownicze </a:t>
            </a:r>
            <a:r>
              <a:rPr lang="pl-PL" sz="1950" b="0" i="0" u="none" strike="noStrike" cap="none" dirty="0">
                <a:solidFill>
                  <a:srgbClr val="000000"/>
                </a:solidFill>
                <a:latin typeface="Calibri"/>
                <a:ea typeface="Calibri"/>
                <a:cs typeface="Calibri"/>
                <a:sym typeface="Calibri"/>
              </a:rPr>
              <a:t>w największych hotelach i restauracjach na świecie są zajmowane przez mężczyzn i kobiety, którzy w przeszłości wypracowali swoją ścieżkę kariery wspinając się po wszystkich jej szczeblach, pracując w różnych porach i wykonując rozmaite zadania.</a:t>
            </a:r>
          </a:p>
          <a:p>
            <a:pPr marL="0" marR="0" lvl="0" indent="0" algn="l" rtl="0">
              <a:lnSpc>
                <a:spcPct val="100000"/>
              </a:lnSpc>
              <a:spcBef>
                <a:spcPts val="5"/>
              </a:spcBef>
              <a:spcAft>
                <a:spcPts val="0"/>
              </a:spcAft>
              <a:buClr>
                <a:srgbClr val="000000"/>
              </a:buClr>
              <a:buSzPts val="2000"/>
              <a:buFont typeface="Arial"/>
              <a:buNone/>
            </a:pPr>
            <a:endParaRPr lang="pl-PL" sz="2000" b="0" i="0" u="none" strike="noStrike" cap="none" dirty="0">
              <a:solidFill>
                <a:srgbClr val="000000"/>
              </a:solidFill>
              <a:latin typeface="Calibri"/>
              <a:ea typeface="Calibri"/>
              <a:cs typeface="Calibri"/>
              <a:sym typeface="Calibri"/>
            </a:endParaRPr>
          </a:p>
          <a:p>
            <a:pPr marL="12700" marR="13334" lvl="0" indent="0" algn="l" rtl="0">
              <a:lnSpc>
                <a:spcPct val="123300"/>
              </a:lnSpc>
              <a:spcBef>
                <a:spcPts val="0"/>
              </a:spcBef>
              <a:spcAft>
                <a:spcPts val="0"/>
              </a:spcAft>
              <a:buClr>
                <a:srgbClr val="000000"/>
              </a:buClr>
              <a:buSzPts val="1950"/>
              <a:buFont typeface="Arial"/>
              <a:buNone/>
            </a:pPr>
            <a:r>
              <a:rPr lang="pl-PL" sz="1950" b="0" i="0" u="none" strike="noStrike" cap="none" dirty="0">
                <a:solidFill>
                  <a:srgbClr val="000000"/>
                </a:solidFill>
                <a:latin typeface="Calibri"/>
                <a:ea typeface="Calibri"/>
                <a:cs typeface="Calibri"/>
                <a:sym typeface="Calibri"/>
              </a:rPr>
              <a:t>Nie zapominajmy również, że </a:t>
            </a:r>
            <a:r>
              <a:rPr lang="pl-PL" sz="1950" b="1" i="0" u="none" strike="noStrike" cap="none" dirty="0">
                <a:solidFill>
                  <a:srgbClr val="000000"/>
                </a:solidFill>
                <a:latin typeface="Calibri"/>
                <a:ea typeface="Calibri"/>
                <a:cs typeface="Calibri"/>
                <a:sym typeface="Calibri"/>
              </a:rPr>
              <a:t>wynagrodzenie jest z reguły wyższe </a:t>
            </a:r>
            <a:r>
              <a:rPr lang="pl-PL" sz="1950" b="0" i="0" u="none" strike="noStrike" cap="none" dirty="0">
                <a:solidFill>
                  <a:srgbClr val="000000"/>
                </a:solidFill>
                <a:latin typeface="Calibri"/>
                <a:ea typeface="Calibri"/>
                <a:cs typeface="Calibri"/>
                <a:sym typeface="Calibri"/>
              </a:rPr>
              <a:t>niż w innych branżach, co stanowi zaletę, zwłaszcza dla osób młodszych, które chcą budować własną rodzinę.</a:t>
            </a:r>
          </a:p>
        </p:txBody>
      </p:sp>
      <p:sp>
        <p:nvSpPr>
          <p:cNvPr id="118" name="Google Shape;118;p6"/>
          <p:cNvSpPr txBox="1">
            <a:spLocks noGrp="1"/>
          </p:cNvSpPr>
          <p:nvPr>
            <p:ph type="title"/>
          </p:nvPr>
        </p:nvSpPr>
        <p:spPr>
          <a:xfrm>
            <a:off x="2594074" y="1856439"/>
            <a:ext cx="3488690" cy="519999"/>
          </a:xfrm>
          <a:prstGeom prst="rect">
            <a:avLst/>
          </a:prstGeom>
          <a:noFill/>
          <a:ln>
            <a:noFill/>
          </a:ln>
        </p:spPr>
        <p:txBody>
          <a:bodyPr spcFirstLastPara="1" wrap="square" lIns="0" tIns="12050" rIns="0" bIns="0" anchor="t" anchorCtr="0">
            <a:spAutoFit/>
          </a:bodyPr>
          <a:lstStyle/>
          <a:p>
            <a:pPr marL="12700" lvl="0" indent="0" algn="l" rtl="0">
              <a:lnSpc>
                <a:spcPct val="100000"/>
              </a:lnSpc>
              <a:spcBef>
                <a:spcPts val="0"/>
              </a:spcBef>
              <a:spcAft>
                <a:spcPts val="0"/>
              </a:spcAft>
              <a:buSzPts val="1400"/>
              <a:buNone/>
            </a:pPr>
            <a:r>
              <a:rPr lang="pl-PL" dirty="0"/>
              <a:t>Stereotyp</a:t>
            </a:r>
          </a:p>
        </p:txBody>
      </p:sp>
      <p:grpSp>
        <p:nvGrpSpPr>
          <p:cNvPr id="119" name="Google Shape;119;p6"/>
          <p:cNvGrpSpPr/>
          <p:nvPr/>
        </p:nvGrpSpPr>
        <p:grpSpPr>
          <a:xfrm>
            <a:off x="1126063" y="1535442"/>
            <a:ext cx="4167066" cy="9260106"/>
            <a:chOff x="1126063" y="1535442"/>
            <a:chExt cx="4167066" cy="9260106"/>
          </a:xfrm>
        </p:grpSpPr>
        <p:pic>
          <p:nvPicPr>
            <p:cNvPr id="120" name="Google Shape;120;p6"/>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26063" y="1535442"/>
              <a:ext cx="1221941" cy="1235970"/>
            </a:xfrm>
            <a:prstGeom prst="rect">
              <a:avLst/>
            </a:prstGeom>
            <a:noFill/>
            <a:ln>
              <a:noFill/>
            </a:ln>
          </p:spPr>
        </p:pic>
        <p:sp>
          <p:nvSpPr>
            <p:cNvPr id="121" name="Google Shape;121;p6"/>
            <p:cNvSpPr/>
            <p:nvPr/>
          </p:nvSpPr>
          <p:spPr>
            <a:xfrm>
              <a:off x="1687563" y="3209208"/>
              <a:ext cx="73660" cy="2122170"/>
            </a:xfrm>
            <a:custGeom>
              <a:avLst/>
              <a:gdLst/>
              <a:ahLst/>
              <a:cxnLst/>
              <a:rect l="l" t="t" r="r" b="b"/>
              <a:pathLst>
                <a:path w="73660" h="2122170" extrusionOk="0">
                  <a:moveTo>
                    <a:pt x="36794" y="0"/>
                  </a:moveTo>
                  <a:lnTo>
                    <a:pt x="22471" y="2891"/>
                  </a:lnTo>
                  <a:lnTo>
                    <a:pt x="10775" y="10775"/>
                  </a:lnTo>
                  <a:lnTo>
                    <a:pt x="2891" y="22471"/>
                  </a:lnTo>
                  <a:lnTo>
                    <a:pt x="0" y="36794"/>
                  </a:lnTo>
                  <a:lnTo>
                    <a:pt x="0" y="2084878"/>
                  </a:lnTo>
                  <a:lnTo>
                    <a:pt x="2891" y="2099202"/>
                  </a:lnTo>
                  <a:lnTo>
                    <a:pt x="10775" y="2110897"/>
                  </a:lnTo>
                  <a:lnTo>
                    <a:pt x="22471" y="2118782"/>
                  </a:lnTo>
                  <a:lnTo>
                    <a:pt x="36794" y="2121673"/>
                  </a:lnTo>
                  <a:lnTo>
                    <a:pt x="51118" y="2118782"/>
                  </a:lnTo>
                  <a:lnTo>
                    <a:pt x="62813" y="2110897"/>
                  </a:lnTo>
                  <a:lnTo>
                    <a:pt x="70698" y="2099202"/>
                  </a:lnTo>
                  <a:lnTo>
                    <a:pt x="73589" y="2084878"/>
                  </a:lnTo>
                  <a:lnTo>
                    <a:pt x="73589" y="36794"/>
                  </a:lnTo>
                  <a:lnTo>
                    <a:pt x="70698" y="22471"/>
                  </a:lnTo>
                  <a:lnTo>
                    <a:pt x="62813" y="10775"/>
                  </a:lnTo>
                  <a:lnTo>
                    <a:pt x="51118" y="2891"/>
                  </a:lnTo>
                  <a:lnTo>
                    <a:pt x="36794" y="0"/>
                  </a:lnTo>
                  <a:close/>
                </a:path>
              </a:pathLst>
            </a:custGeom>
            <a:solidFill>
              <a:srgbClr val="F7921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pic>
          <p:nvPicPr>
            <p:cNvPr id="122" name="Google Shape;122;p6"/>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504748" y="7076743"/>
              <a:ext cx="3788381" cy="3718805"/>
            </a:xfrm>
            <a:prstGeom prst="rect">
              <a:avLst/>
            </a:prstGeom>
            <a:noFill/>
            <a:ln>
              <a:noFill/>
            </a:ln>
          </p:spPr>
        </p:pic>
      </p:grpSp>
      <p:sp>
        <p:nvSpPr>
          <p:cNvPr id="123" name="Google Shape;123;p6"/>
          <p:cNvSpPr txBox="1"/>
          <p:nvPr/>
        </p:nvSpPr>
        <p:spPr>
          <a:xfrm>
            <a:off x="9448741" y="1856439"/>
            <a:ext cx="6394450" cy="528320"/>
          </a:xfrm>
          <a:prstGeom prst="rect">
            <a:avLst/>
          </a:prstGeom>
          <a:noFill/>
          <a:ln>
            <a:noFill/>
          </a:ln>
        </p:spPr>
        <p:txBody>
          <a:bodyPr spcFirstLastPara="1" wrap="square" lIns="0" tIns="12050" rIns="0" bIns="0" anchor="t" anchorCtr="0">
            <a:spAutoFit/>
          </a:bodyPr>
          <a:lstStyle/>
          <a:p>
            <a:pPr marL="12700" marR="0" lvl="0" indent="0" algn="l" rtl="0">
              <a:lnSpc>
                <a:spcPct val="100000"/>
              </a:lnSpc>
              <a:spcBef>
                <a:spcPts val="0"/>
              </a:spcBef>
              <a:spcAft>
                <a:spcPts val="0"/>
              </a:spcAft>
              <a:buClr>
                <a:srgbClr val="000000"/>
              </a:buClr>
              <a:buSzPts val="3300"/>
              <a:buFont typeface="Arial"/>
              <a:buNone/>
            </a:pPr>
            <a:r>
              <a:rPr lang="en-US" sz="3300" b="1" i="0" u="none" strike="noStrike" cap="none">
                <a:solidFill>
                  <a:srgbClr val="F7921E"/>
                </a:solidFill>
                <a:latin typeface="Calibri"/>
                <a:ea typeface="Calibri"/>
                <a:cs typeface="Calibri"/>
                <a:sym typeface="Calibri"/>
              </a:rPr>
              <a:t>Kontrargument</a:t>
            </a:r>
            <a:endParaRPr sz="3300" b="0" i="0" u="none" strike="noStrike" cap="none">
              <a:solidFill>
                <a:srgbClr val="000000"/>
              </a:solidFill>
              <a:latin typeface="Calibri"/>
              <a:ea typeface="Calibri"/>
              <a:cs typeface="Calibri"/>
              <a:sym typeface="Calibri"/>
            </a:endParaRPr>
          </a:p>
        </p:txBody>
      </p:sp>
      <p:sp>
        <p:nvSpPr>
          <p:cNvPr id="124" name="Google Shape;124;p6"/>
          <p:cNvSpPr/>
          <p:nvPr/>
        </p:nvSpPr>
        <p:spPr>
          <a:xfrm>
            <a:off x="8520156" y="3209207"/>
            <a:ext cx="73660" cy="2122170"/>
          </a:xfrm>
          <a:custGeom>
            <a:avLst/>
            <a:gdLst/>
            <a:ahLst/>
            <a:cxnLst/>
            <a:rect l="l" t="t" r="r" b="b"/>
            <a:pathLst>
              <a:path w="73659" h="2122170" extrusionOk="0">
                <a:moveTo>
                  <a:pt x="36794" y="0"/>
                </a:moveTo>
                <a:lnTo>
                  <a:pt x="22471" y="2891"/>
                </a:lnTo>
                <a:lnTo>
                  <a:pt x="10775" y="10775"/>
                </a:lnTo>
                <a:lnTo>
                  <a:pt x="2891" y="22471"/>
                </a:lnTo>
                <a:lnTo>
                  <a:pt x="0" y="36794"/>
                </a:lnTo>
                <a:lnTo>
                  <a:pt x="0" y="2084878"/>
                </a:lnTo>
                <a:lnTo>
                  <a:pt x="2891" y="2099202"/>
                </a:lnTo>
                <a:lnTo>
                  <a:pt x="10775" y="2110897"/>
                </a:lnTo>
                <a:lnTo>
                  <a:pt x="22471" y="2118782"/>
                </a:lnTo>
                <a:lnTo>
                  <a:pt x="36794" y="2121673"/>
                </a:lnTo>
                <a:lnTo>
                  <a:pt x="51118" y="2118782"/>
                </a:lnTo>
                <a:lnTo>
                  <a:pt x="62813" y="2110897"/>
                </a:lnTo>
                <a:lnTo>
                  <a:pt x="70698" y="2099202"/>
                </a:lnTo>
                <a:lnTo>
                  <a:pt x="73589" y="2084878"/>
                </a:lnTo>
                <a:lnTo>
                  <a:pt x="73589" y="36794"/>
                </a:lnTo>
                <a:lnTo>
                  <a:pt x="70698" y="22471"/>
                </a:lnTo>
                <a:lnTo>
                  <a:pt x="62813" y="10775"/>
                </a:lnTo>
                <a:lnTo>
                  <a:pt x="51118" y="2891"/>
                </a:lnTo>
                <a:lnTo>
                  <a:pt x="36794" y="0"/>
                </a:lnTo>
                <a:close/>
              </a:path>
            </a:pathLst>
          </a:custGeom>
          <a:solidFill>
            <a:srgbClr val="F7921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nvGrpSpPr>
          <p:cNvPr id="125" name="Google Shape;125;p6"/>
          <p:cNvGrpSpPr/>
          <p:nvPr/>
        </p:nvGrpSpPr>
        <p:grpSpPr>
          <a:xfrm>
            <a:off x="16511601" y="721800"/>
            <a:ext cx="2590799" cy="535865"/>
            <a:chOff x="16511601" y="721800"/>
            <a:chExt cx="2590799" cy="535865"/>
          </a:xfrm>
        </p:grpSpPr>
        <p:pic>
          <p:nvPicPr>
            <p:cNvPr id="126" name="Google Shape;126;p6"/>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6511601" y="721800"/>
              <a:ext cx="1961351" cy="535865"/>
            </a:xfrm>
            <a:prstGeom prst="rect">
              <a:avLst/>
            </a:prstGeom>
            <a:noFill/>
            <a:ln>
              <a:noFill/>
            </a:ln>
          </p:spPr>
        </p:pic>
        <p:sp>
          <p:nvSpPr>
            <p:cNvPr id="127" name="Google Shape;127;p6"/>
            <p:cNvSpPr/>
            <p:nvPr/>
          </p:nvSpPr>
          <p:spPr>
            <a:xfrm>
              <a:off x="18473750" y="1020146"/>
              <a:ext cx="628650" cy="233679"/>
            </a:xfrm>
            <a:custGeom>
              <a:avLst/>
              <a:gdLst/>
              <a:ahLst/>
              <a:cxnLst/>
              <a:rect l="l" t="t" r="r" b="b"/>
              <a:pathLst>
                <a:path w="628650" h="233680" extrusionOk="0">
                  <a:moveTo>
                    <a:pt x="103378" y="12"/>
                  </a:moveTo>
                  <a:lnTo>
                    <a:pt x="0" y="12"/>
                  </a:lnTo>
                  <a:lnTo>
                    <a:pt x="0" y="233680"/>
                  </a:lnTo>
                  <a:lnTo>
                    <a:pt x="103378" y="233680"/>
                  </a:lnTo>
                  <a:lnTo>
                    <a:pt x="103378" y="12"/>
                  </a:lnTo>
                  <a:close/>
                </a:path>
                <a:path w="628650" h="233680" extrusionOk="0">
                  <a:moveTo>
                    <a:pt x="339966" y="0"/>
                  </a:moveTo>
                  <a:lnTo>
                    <a:pt x="132308" y="0"/>
                  </a:lnTo>
                  <a:lnTo>
                    <a:pt x="132308" y="104140"/>
                  </a:lnTo>
                  <a:lnTo>
                    <a:pt x="184378" y="104140"/>
                  </a:lnTo>
                  <a:lnTo>
                    <a:pt x="184378" y="233680"/>
                  </a:lnTo>
                  <a:lnTo>
                    <a:pt x="287896" y="233680"/>
                  </a:lnTo>
                  <a:lnTo>
                    <a:pt x="287896" y="104140"/>
                  </a:lnTo>
                  <a:lnTo>
                    <a:pt x="339966" y="104140"/>
                  </a:lnTo>
                  <a:lnTo>
                    <a:pt x="339966" y="0"/>
                  </a:lnTo>
                  <a:close/>
                </a:path>
                <a:path w="628650" h="233680" extrusionOk="0">
                  <a:moveTo>
                    <a:pt x="628497" y="0"/>
                  </a:moveTo>
                  <a:lnTo>
                    <a:pt x="523748" y="0"/>
                  </a:lnTo>
                  <a:lnTo>
                    <a:pt x="487743" y="52984"/>
                  </a:lnTo>
                  <a:lnTo>
                    <a:pt x="451612" y="0"/>
                  </a:lnTo>
                  <a:lnTo>
                    <a:pt x="346862" y="0"/>
                  </a:lnTo>
                  <a:lnTo>
                    <a:pt x="435991" y="131699"/>
                  </a:lnTo>
                  <a:lnTo>
                    <a:pt x="435991" y="233680"/>
                  </a:lnTo>
                  <a:lnTo>
                    <a:pt x="539508" y="233680"/>
                  </a:lnTo>
                  <a:lnTo>
                    <a:pt x="539508" y="131699"/>
                  </a:lnTo>
                  <a:lnTo>
                    <a:pt x="628497" y="0"/>
                  </a:lnTo>
                  <a:close/>
                </a:path>
              </a:pathLst>
            </a:custGeom>
            <a:solidFill>
              <a:srgbClr val="FC9204"/>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sp>
        <p:nvSpPr>
          <p:cNvPr id="128" name="Google Shape;128;p6"/>
          <p:cNvSpPr txBox="1"/>
          <p:nvPr/>
        </p:nvSpPr>
        <p:spPr>
          <a:xfrm flipH="1">
            <a:off x="6328833" y="1830347"/>
            <a:ext cx="613141" cy="8309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4800" b="1" i="0" u="none" strike="noStrike" cap="none">
                <a:solidFill>
                  <a:srgbClr val="FF0000"/>
                </a:solidFill>
                <a:latin typeface="Arial"/>
                <a:ea typeface="Arial"/>
                <a:cs typeface="Arial"/>
                <a:sym typeface="Arial"/>
              </a:rPr>
              <a:t>X</a:t>
            </a:r>
            <a:endParaRPr sz="4800" b="1" i="0" u="none" strike="noStrike" cap="none">
              <a:solidFill>
                <a:srgbClr val="FF0000"/>
              </a:solidFill>
              <a:latin typeface="Arial"/>
              <a:ea typeface="Arial"/>
              <a:cs typeface="Arial"/>
              <a:sym typeface="Arial"/>
            </a:endParaRPr>
          </a:p>
        </p:txBody>
      </p:sp>
      <p:pic>
        <p:nvPicPr>
          <p:cNvPr id="129" name="Google Shape;129;p6"/>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13241805" y="1830348"/>
            <a:ext cx="735452" cy="782779"/>
          </a:xfrm>
          <a:prstGeom prst="rect">
            <a:avLst/>
          </a:prstGeom>
          <a:noFill/>
          <a:ln>
            <a:noFill/>
          </a:ln>
        </p:spPr>
      </p:pic>
      <p:pic>
        <p:nvPicPr>
          <p:cNvPr id="130" name="Google Shape;130;p6"/>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7873490" y="1302155"/>
            <a:ext cx="1359189" cy="135918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7"/>
          <p:cNvSpPr txBox="1"/>
          <p:nvPr/>
        </p:nvSpPr>
        <p:spPr>
          <a:xfrm>
            <a:off x="2610400" y="3083669"/>
            <a:ext cx="4184650" cy="3333846"/>
          </a:xfrm>
          <a:prstGeom prst="rect">
            <a:avLst/>
          </a:prstGeom>
          <a:noFill/>
          <a:ln>
            <a:noFill/>
          </a:ln>
        </p:spPr>
        <p:txBody>
          <a:bodyPr spcFirstLastPara="1" wrap="square" lIns="0" tIns="12050" rIns="0" bIns="0" anchor="t" anchorCtr="0">
            <a:spAutoFit/>
          </a:bodyPr>
          <a:lstStyle/>
          <a:p>
            <a:pPr marL="12700" marR="5080" lvl="0" indent="0" algn="l" rtl="0">
              <a:lnSpc>
                <a:spcPct val="123300"/>
              </a:lnSpc>
              <a:spcBef>
                <a:spcPts val="0"/>
              </a:spcBef>
              <a:spcAft>
                <a:spcPts val="0"/>
              </a:spcAft>
              <a:buClr>
                <a:srgbClr val="000000"/>
              </a:buClr>
              <a:buSzPts val="1950"/>
              <a:buFont typeface="Arial"/>
              <a:buNone/>
            </a:pPr>
            <a:r>
              <a:rPr lang="pl-PL" sz="1950" b="0" i="0" u="none" strike="noStrike" cap="none" dirty="0">
                <a:solidFill>
                  <a:srgbClr val="000000"/>
                </a:solidFill>
                <a:latin typeface="Calibri"/>
                <a:ea typeface="Calibri"/>
                <a:cs typeface="Calibri"/>
                <a:sym typeface="Calibri"/>
              </a:rPr>
              <a:t>Wielu pracodawców oferuje pracę na wezwanie, dorywczą, tymczasową, sezonową i w niepełnym wymiarze godzin, co wiąże się z brakiem bezpieczeństwa (brak ubezpieczenia zdrowotnego i urlopu).</a:t>
            </a:r>
          </a:p>
          <a:p>
            <a:pPr marL="12700" marR="438784" lvl="0" indent="0" algn="l" rtl="0">
              <a:lnSpc>
                <a:spcPct val="123300"/>
              </a:lnSpc>
              <a:spcBef>
                <a:spcPts val="0"/>
              </a:spcBef>
              <a:spcAft>
                <a:spcPts val="0"/>
              </a:spcAft>
              <a:buClr>
                <a:srgbClr val="000000"/>
              </a:buClr>
              <a:buSzPts val="1950"/>
              <a:buFont typeface="Arial"/>
              <a:buNone/>
            </a:pPr>
            <a:r>
              <a:rPr lang="pl-PL" sz="1950" b="0" i="0" u="none" strike="noStrike" cap="none" dirty="0">
                <a:solidFill>
                  <a:srgbClr val="000000"/>
                </a:solidFill>
                <a:latin typeface="Calibri"/>
                <a:ea typeface="Calibri"/>
                <a:cs typeface="Calibri"/>
                <a:sym typeface="Calibri"/>
              </a:rPr>
              <a:t>Niskie zarobki i brak dodatkowego wynagrodzenia za pracę w weekendy.</a:t>
            </a:r>
          </a:p>
        </p:txBody>
      </p:sp>
      <p:sp>
        <p:nvSpPr>
          <p:cNvPr id="136" name="Google Shape;136;p7"/>
          <p:cNvSpPr txBox="1"/>
          <p:nvPr/>
        </p:nvSpPr>
        <p:spPr>
          <a:xfrm>
            <a:off x="9457102" y="3083167"/>
            <a:ext cx="9015850" cy="1488469"/>
          </a:xfrm>
          <a:prstGeom prst="rect">
            <a:avLst/>
          </a:prstGeom>
          <a:noFill/>
          <a:ln>
            <a:noFill/>
          </a:ln>
        </p:spPr>
        <p:txBody>
          <a:bodyPr spcFirstLastPara="1" wrap="square" lIns="0" tIns="12050" rIns="0" bIns="0" anchor="t" anchorCtr="0">
            <a:spAutoFit/>
          </a:bodyPr>
          <a:lstStyle/>
          <a:p>
            <a:pPr marL="12700" marR="5080" lvl="0" indent="0" algn="l" rtl="0">
              <a:lnSpc>
                <a:spcPct val="123300"/>
              </a:lnSpc>
              <a:spcBef>
                <a:spcPts val="0"/>
              </a:spcBef>
              <a:spcAft>
                <a:spcPts val="0"/>
              </a:spcAft>
              <a:buClr>
                <a:srgbClr val="000000"/>
              </a:buClr>
              <a:buSzPts val="1950"/>
              <a:buFont typeface="Arial"/>
              <a:buNone/>
            </a:pPr>
            <a:r>
              <a:rPr lang="pl-PL" sz="1950" b="0" i="0" u="none" strike="noStrike" cap="none" dirty="0">
                <a:solidFill>
                  <a:srgbClr val="000000"/>
                </a:solidFill>
                <a:latin typeface="Calibri"/>
                <a:ea typeface="Calibri"/>
                <a:cs typeface="Calibri"/>
                <a:sym typeface="Calibri"/>
              </a:rPr>
              <a:t>Poważne firmy mają wynagrodzenia narzucone przez krajowe uregulowania dotyczące umów o pracę i płacą za nadgodziny. Sezonowość jest nieodłączną cechą tego sektora i zdarzają się szczyty zapotrzebowania na pracowników. Generalnie jednak </a:t>
            </a:r>
            <a:r>
              <a:rPr lang="pl-PL" sz="1950" b="1" i="0" u="none" strike="noStrike" cap="none" dirty="0">
                <a:solidFill>
                  <a:srgbClr val="000000"/>
                </a:solidFill>
                <a:latin typeface="Calibri"/>
                <a:ea typeface="Calibri"/>
                <a:cs typeface="Calibri"/>
                <a:sym typeface="Calibri"/>
              </a:rPr>
              <a:t>zatrudnienie sezonowe jest również uregulowane prawnie, a prawa pracowników są respektowane</a:t>
            </a:r>
            <a:r>
              <a:rPr lang="pl-PL" sz="1950" b="0" i="0" u="none" strike="noStrike" cap="none" dirty="0">
                <a:solidFill>
                  <a:srgbClr val="000000"/>
                </a:solidFill>
                <a:latin typeface="Calibri"/>
                <a:ea typeface="Calibri"/>
                <a:cs typeface="Calibri"/>
                <a:sym typeface="Calibri"/>
              </a:rPr>
              <a:t>.</a:t>
            </a:r>
          </a:p>
        </p:txBody>
      </p:sp>
      <p:sp>
        <p:nvSpPr>
          <p:cNvPr id="137" name="Google Shape;137;p7"/>
          <p:cNvSpPr txBox="1"/>
          <p:nvPr/>
        </p:nvSpPr>
        <p:spPr>
          <a:xfrm>
            <a:off x="9457102" y="4915404"/>
            <a:ext cx="8866505" cy="2938497"/>
          </a:xfrm>
          <a:prstGeom prst="rect">
            <a:avLst/>
          </a:prstGeom>
          <a:noFill/>
          <a:ln>
            <a:noFill/>
          </a:ln>
        </p:spPr>
        <p:txBody>
          <a:bodyPr spcFirstLastPara="1" wrap="square" lIns="0" tIns="12050" rIns="0" bIns="0" anchor="t" anchorCtr="0">
            <a:spAutoFit/>
          </a:bodyPr>
          <a:lstStyle/>
          <a:p>
            <a:pPr marL="12700" marR="5080" lvl="0" indent="0" algn="l" rtl="0">
              <a:lnSpc>
                <a:spcPct val="123300"/>
              </a:lnSpc>
              <a:spcBef>
                <a:spcPts val="0"/>
              </a:spcBef>
              <a:spcAft>
                <a:spcPts val="0"/>
              </a:spcAft>
              <a:buClr>
                <a:srgbClr val="000000"/>
              </a:buClr>
              <a:buSzPts val="1950"/>
              <a:buFont typeface="Arial"/>
              <a:buNone/>
            </a:pPr>
            <a:r>
              <a:rPr lang="pl-PL" sz="1950" b="1" i="0" u="none" strike="noStrike" cap="none" dirty="0">
                <a:solidFill>
                  <a:srgbClr val="000000"/>
                </a:solidFill>
                <a:latin typeface="Calibri"/>
                <a:ea typeface="Calibri"/>
                <a:cs typeface="Calibri"/>
                <a:sym typeface="Calibri"/>
              </a:rPr>
              <a:t>Umowa o pracę </a:t>
            </a:r>
            <a:r>
              <a:rPr lang="pl-PL" sz="1950" b="0" i="0" u="none" strike="noStrike" cap="none" dirty="0">
                <a:solidFill>
                  <a:srgbClr val="000000"/>
                </a:solidFill>
                <a:latin typeface="Calibri"/>
                <a:ea typeface="Calibri"/>
                <a:cs typeface="Calibri"/>
                <a:sym typeface="Calibri"/>
              </a:rPr>
              <a:t>musi być podpisana na początku zatrudnienia. </a:t>
            </a:r>
            <a:r>
              <a:rPr lang="pl-PL" sz="1950" b="1" i="0" u="none" strike="noStrike" cap="none" dirty="0">
                <a:solidFill>
                  <a:srgbClr val="000000"/>
                </a:solidFill>
                <a:latin typeface="Calibri"/>
                <a:ea typeface="Calibri"/>
                <a:cs typeface="Calibri"/>
                <a:sym typeface="Calibri"/>
              </a:rPr>
              <a:t>Nie może przewidywać zasad mniej korzystnych </a:t>
            </a:r>
            <a:r>
              <a:rPr lang="pl-PL" sz="1950" b="0" i="0" u="none" strike="noStrike" cap="none" dirty="0">
                <a:solidFill>
                  <a:srgbClr val="000000"/>
                </a:solidFill>
                <a:latin typeface="Calibri"/>
                <a:ea typeface="Calibri"/>
                <a:cs typeface="Calibri"/>
                <a:sym typeface="Calibri"/>
              </a:rPr>
              <a:t>dla pracownika niż te, które przewiduje ustawa. Określa ona warunki stosunku zależności między pracodawcą a pracownikiem. Za nieprzestrzeganie kodeksu pracy pracodawca odpowiada przed właściwymi organami sądowymi.  Wszystkie inne przepisy są kwestią umowną i wymagają zgody każdej ze stron. Pracodawca stara się więc zaproponować działania mające na celu zatrzymanie i pozyskanie nowych pracowników. Szef firmy jest gwarantem przestrzegania wewnętrznych przepisów, które ustalił dla każdego pracownika.</a:t>
            </a:r>
          </a:p>
        </p:txBody>
      </p:sp>
      <p:sp>
        <p:nvSpPr>
          <p:cNvPr id="138" name="Google Shape;138;p7"/>
          <p:cNvSpPr txBox="1"/>
          <p:nvPr/>
        </p:nvSpPr>
        <p:spPr>
          <a:xfrm>
            <a:off x="9442497" y="8220391"/>
            <a:ext cx="8881110" cy="1119394"/>
          </a:xfrm>
          <a:prstGeom prst="rect">
            <a:avLst/>
          </a:prstGeom>
          <a:noFill/>
          <a:ln>
            <a:noFill/>
          </a:ln>
        </p:spPr>
        <p:txBody>
          <a:bodyPr spcFirstLastPara="1" wrap="square" lIns="0" tIns="12050" rIns="0" bIns="0" anchor="t" anchorCtr="0">
            <a:spAutoFit/>
          </a:bodyPr>
          <a:lstStyle/>
          <a:p>
            <a:pPr marL="12700" marR="5080" lvl="0" indent="0" algn="l" rtl="0">
              <a:lnSpc>
                <a:spcPct val="123300"/>
              </a:lnSpc>
              <a:spcBef>
                <a:spcPts val="0"/>
              </a:spcBef>
              <a:spcAft>
                <a:spcPts val="0"/>
              </a:spcAft>
              <a:buClr>
                <a:srgbClr val="000000"/>
              </a:buClr>
              <a:buSzPts val="1950"/>
              <a:buFont typeface="Arial"/>
              <a:buNone/>
            </a:pPr>
            <a:r>
              <a:rPr lang="pl-PL" sz="1950" b="0" i="0" u="none" strike="noStrike" cap="none" dirty="0">
                <a:solidFill>
                  <a:srgbClr val="000000"/>
                </a:solidFill>
                <a:latin typeface="Calibri"/>
                <a:ea typeface="Calibri"/>
                <a:cs typeface="Calibri"/>
                <a:sym typeface="Calibri"/>
              </a:rPr>
              <a:t>Coraz więcej firm oferuje </a:t>
            </a:r>
            <a:r>
              <a:rPr lang="pl-PL" sz="1950" b="1" i="0" u="none" strike="noStrike" cap="none" dirty="0">
                <a:solidFill>
                  <a:srgbClr val="000000"/>
                </a:solidFill>
                <a:latin typeface="Calibri"/>
                <a:ea typeface="Calibri"/>
                <a:cs typeface="Calibri"/>
                <a:sym typeface="Calibri"/>
              </a:rPr>
              <a:t>wysokie i regularnie wypłacane premie</a:t>
            </a:r>
            <a:r>
              <a:rPr lang="pl-PL" sz="1950" b="0" i="0" u="none" strike="noStrike" cap="none" dirty="0">
                <a:solidFill>
                  <a:srgbClr val="000000"/>
                </a:solidFill>
                <a:latin typeface="Calibri"/>
                <a:ea typeface="Calibri"/>
                <a:cs typeface="Calibri"/>
                <a:sym typeface="Calibri"/>
              </a:rPr>
              <a:t>, nie tylko wyższe wynagrodzenia, ale także świadczenia zdrowotne, opiekę nad dziećmi, elastyczne godziny pracy, lepszą równowagę między życiem zawodowym a prywatnym.</a:t>
            </a:r>
          </a:p>
        </p:txBody>
      </p:sp>
      <p:sp>
        <p:nvSpPr>
          <p:cNvPr id="139" name="Google Shape;139;p7"/>
          <p:cNvSpPr txBox="1">
            <a:spLocks noGrp="1"/>
          </p:cNvSpPr>
          <p:nvPr>
            <p:ph type="title"/>
          </p:nvPr>
        </p:nvSpPr>
        <p:spPr>
          <a:xfrm>
            <a:off x="2594074" y="1856439"/>
            <a:ext cx="3488690" cy="528319"/>
          </a:xfrm>
          <a:prstGeom prst="rect">
            <a:avLst/>
          </a:prstGeom>
          <a:noFill/>
          <a:ln>
            <a:noFill/>
          </a:ln>
        </p:spPr>
        <p:txBody>
          <a:bodyPr spcFirstLastPara="1" wrap="square" lIns="0" tIns="12050" rIns="0" bIns="0" anchor="t" anchorCtr="0">
            <a:spAutoFit/>
          </a:bodyPr>
          <a:lstStyle/>
          <a:p>
            <a:pPr marL="12700" lvl="0" indent="0" algn="l" rtl="0">
              <a:lnSpc>
                <a:spcPct val="100000"/>
              </a:lnSpc>
              <a:spcBef>
                <a:spcPts val="0"/>
              </a:spcBef>
              <a:spcAft>
                <a:spcPts val="0"/>
              </a:spcAft>
              <a:buSzPts val="1400"/>
              <a:buNone/>
            </a:pPr>
            <a:r>
              <a:rPr lang="pl-PL" dirty="0"/>
              <a:t>Stereotyp</a:t>
            </a:r>
            <a:endParaRPr dirty="0"/>
          </a:p>
        </p:txBody>
      </p:sp>
      <p:grpSp>
        <p:nvGrpSpPr>
          <p:cNvPr id="140" name="Google Shape;140;p7"/>
          <p:cNvGrpSpPr/>
          <p:nvPr/>
        </p:nvGrpSpPr>
        <p:grpSpPr>
          <a:xfrm>
            <a:off x="1126063" y="1535442"/>
            <a:ext cx="4167066" cy="9260106"/>
            <a:chOff x="1126063" y="1535442"/>
            <a:chExt cx="4167066" cy="9260106"/>
          </a:xfrm>
        </p:grpSpPr>
        <p:pic>
          <p:nvPicPr>
            <p:cNvPr id="141" name="Google Shape;141;p7"/>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26063" y="1535442"/>
              <a:ext cx="1221941" cy="1235970"/>
            </a:xfrm>
            <a:prstGeom prst="rect">
              <a:avLst/>
            </a:prstGeom>
            <a:noFill/>
            <a:ln>
              <a:noFill/>
            </a:ln>
          </p:spPr>
        </p:pic>
        <p:sp>
          <p:nvSpPr>
            <p:cNvPr id="142" name="Google Shape;142;p7"/>
            <p:cNvSpPr/>
            <p:nvPr/>
          </p:nvSpPr>
          <p:spPr>
            <a:xfrm>
              <a:off x="1687563" y="3209208"/>
              <a:ext cx="73660" cy="2122170"/>
            </a:xfrm>
            <a:custGeom>
              <a:avLst/>
              <a:gdLst/>
              <a:ahLst/>
              <a:cxnLst/>
              <a:rect l="l" t="t" r="r" b="b"/>
              <a:pathLst>
                <a:path w="73660" h="2122170" extrusionOk="0">
                  <a:moveTo>
                    <a:pt x="36794" y="0"/>
                  </a:moveTo>
                  <a:lnTo>
                    <a:pt x="22471" y="2891"/>
                  </a:lnTo>
                  <a:lnTo>
                    <a:pt x="10775" y="10775"/>
                  </a:lnTo>
                  <a:lnTo>
                    <a:pt x="2891" y="22471"/>
                  </a:lnTo>
                  <a:lnTo>
                    <a:pt x="0" y="36794"/>
                  </a:lnTo>
                  <a:lnTo>
                    <a:pt x="0" y="2084878"/>
                  </a:lnTo>
                  <a:lnTo>
                    <a:pt x="2891" y="2099202"/>
                  </a:lnTo>
                  <a:lnTo>
                    <a:pt x="10775" y="2110897"/>
                  </a:lnTo>
                  <a:lnTo>
                    <a:pt x="22471" y="2118782"/>
                  </a:lnTo>
                  <a:lnTo>
                    <a:pt x="36794" y="2121673"/>
                  </a:lnTo>
                  <a:lnTo>
                    <a:pt x="51118" y="2118782"/>
                  </a:lnTo>
                  <a:lnTo>
                    <a:pt x="62813" y="2110897"/>
                  </a:lnTo>
                  <a:lnTo>
                    <a:pt x="70698" y="2099202"/>
                  </a:lnTo>
                  <a:lnTo>
                    <a:pt x="73589" y="2084878"/>
                  </a:lnTo>
                  <a:lnTo>
                    <a:pt x="73589" y="36794"/>
                  </a:lnTo>
                  <a:lnTo>
                    <a:pt x="70698" y="22471"/>
                  </a:lnTo>
                  <a:lnTo>
                    <a:pt x="62813" y="10775"/>
                  </a:lnTo>
                  <a:lnTo>
                    <a:pt x="51118" y="2891"/>
                  </a:lnTo>
                  <a:lnTo>
                    <a:pt x="36794" y="0"/>
                  </a:lnTo>
                  <a:close/>
                </a:path>
              </a:pathLst>
            </a:custGeom>
            <a:solidFill>
              <a:srgbClr val="F7921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pic>
          <p:nvPicPr>
            <p:cNvPr id="143" name="Google Shape;143;p7"/>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504748" y="7076743"/>
              <a:ext cx="3788381" cy="3718805"/>
            </a:xfrm>
            <a:prstGeom prst="rect">
              <a:avLst/>
            </a:prstGeom>
            <a:noFill/>
            <a:ln>
              <a:noFill/>
            </a:ln>
          </p:spPr>
        </p:pic>
      </p:grpSp>
      <p:sp>
        <p:nvSpPr>
          <p:cNvPr id="144" name="Google Shape;144;p7"/>
          <p:cNvSpPr txBox="1"/>
          <p:nvPr/>
        </p:nvSpPr>
        <p:spPr>
          <a:xfrm>
            <a:off x="9448741" y="1856439"/>
            <a:ext cx="6394450" cy="528320"/>
          </a:xfrm>
          <a:prstGeom prst="rect">
            <a:avLst/>
          </a:prstGeom>
          <a:noFill/>
          <a:ln>
            <a:noFill/>
          </a:ln>
        </p:spPr>
        <p:txBody>
          <a:bodyPr spcFirstLastPara="1" wrap="square" lIns="0" tIns="12050" rIns="0" bIns="0" anchor="t" anchorCtr="0">
            <a:spAutoFit/>
          </a:bodyPr>
          <a:lstStyle/>
          <a:p>
            <a:pPr marL="12700" marR="0" lvl="0" indent="0" algn="l" rtl="0">
              <a:lnSpc>
                <a:spcPct val="100000"/>
              </a:lnSpc>
              <a:spcBef>
                <a:spcPts val="0"/>
              </a:spcBef>
              <a:spcAft>
                <a:spcPts val="0"/>
              </a:spcAft>
              <a:buClr>
                <a:srgbClr val="000000"/>
              </a:buClr>
              <a:buSzPts val="3300"/>
              <a:buFont typeface="Arial"/>
              <a:buNone/>
            </a:pPr>
            <a:r>
              <a:rPr lang="en-US" sz="3300" b="1" i="0" u="none" strike="noStrike" cap="none">
                <a:solidFill>
                  <a:srgbClr val="F7921E"/>
                </a:solidFill>
                <a:latin typeface="Calibri"/>
                <a:ea typeface="Calibri"/>
                <a:cs typeface="Calibri"/>
                <a:sym typeface="Calibri"/>
              </a:rPr>
              <a:t>Kontrargument</a:t>
            </a:r>
            <a:endParaRPr sz="3300" b="0" i="0" u="none" strike="noStrike" cap="none">
              <a:solidFill>
                <a:srgbClr val="000000"/>
              </a:solidFill>
              <a:latin typeface="Calibri"/>
              <a:ea typeface="Calibri"/>
              <a:cs typeface="Calibri"/>
              <a:sym typeface="Calibri"/>
            </a:endParaRPr>
          </a:p>
        </p:txBody>
      </p:sp>
      <p:sp>
        <p:nvSpPr>
          <p:cNvPr id="145" name="Google Shape;145;p7"/>
          <p:cNvSpPr/>
          <p:nvPr/>
        </p:nvSpPr>
        <p:spPr>
          <a:xfrm>
            <a:off x="8520156" y="3209207"/>
            <a:ext cx="73660" cy="2122170"/>
          </a:xfrm>
          <a:custGeom>
            <a:avLst/>
            <a:gdLst/>
            <a:ahLst/>
            <a:cxnLst/>
            <a:rect l="l" t="t" r="r" b="b"/>
            <a:pathLst>
              <a:path w="73659" h="2122170" extrusionOk="0">
                <a:moveTo>
                  <a:pt x="36794" y="0"/>
                </a:moveTo>
                <a:lnTo>
                  <a:pt x="22471" y="2891"/>
                </a:lnTo>
                <a:lnTo>
                  <a:pt x="10775" y="10775"/>
                </a:lnTo>
                <a:lnTo>
                  <a:pt x="2891" y="22471"/>
                </a:lnTo>
                <a:lnTo>
                  <a:pt x="0" y="36794"/>
                </a:lnTo>
                <a:lnTo>
                  <a:pt x="0" y="2084878"/>
                </a:lnTo>
                <a:lnTo>
                  <a:pt x="2891" y="2099202"/>
                </a:lnTo>
                <a:lnTo>
                  <a:pt x="10775" y="2110897"/>
                </a:lnTo>
                <a:lnTo>
                  <a:pt x="22471" y="2118782"/>
                </a:lnTo>
                <a:lnTo>
                  <a:pt x="36794" y="2121673"/>
                </a:lnTo>
                <a:lnTo>
                  <a:pt x="51118" y="2118782"/>
                </a:lnTo>
                <a:lnTo>
                  <a:pt x="62813" y="2110897"/>
                </a:lnTo>
                <a:lnTo>
                  <a:pt x="70698" y="2099202"/>
                </a:lnTo>
                <a:lnTo>
                  <a:pt x="73589" y="2084878"/>
                </a:lnTo>
                <a:lnTo>
                  <a:pt x="73589" y="36794"/>
                </a:lnTo>
                <a:lnTo>
                  <a:pt x="70698" y="22471"/>
                </a:lnTo>
                <a:lnTo>
                  <a:pt x="62813" y="10775"/>
                </a:lnTo>
                <a:lnTo>
                  <a:pt x="51118" y="2891"/>
                </a:lnTo>
                <a:lnTo>
                  <a:pt x="36794" y="0"/>
                </a:lnTo>
                <a:close/>
              </a:path>
            </a:pathLst>
          </a:custGeom>
          <a:solidFill>
            <a:srgbClr val="F7921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nvGrpSpPr>
          <p:cNvPr id="146" name="Google Shape;146;p7"/>
          <p:cNvGrpSpPr/>
          <p:nvPr/>
        </p:nvGrpSpPr>
        <p:grpSpPr>
          <a:xfrm>
            <a:off x="16511601" y="721800"/>
            <a:ext cx="2590799" cy="535865"/>
            <a:chOff x="16511601" y="721800"/>
            <a:chExt cx="2590799" cy="535865"/>
          </a:xfrm>
        </p:grpSpPr>
        <p:pic>
          <p:nvPicPr>
            <p:cNvPr id="147" name="Google Shape;147;p7"/>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6511601" y="721800"/>
              <a:ext cx="1961351" cy="535865"/>
            </a:xfrm>
            <a:prstGeom prst="rect">
              <a:avLst/>
            </a:prstGeom>
            <a:noFill/>
            <a:ln>
              <a:noFill/>
            </a:ln>
          </p:spPr>
        </p:pic>
        <p:sp>
          <p:nvSpPr>
            <p:cNvPr id="148" name="Google Shape;148;p7"/>
            <p:cNvSpPr/>
            <p:nvPr/>
          </p:nvSpPr>
          <p:spPr>
            <a:xfrm>
              <a:off x="18473750" y="1020146"/>
              <a:ext cx="628650" cy="233679"/>
            </a:xfrm>
            <a:custGeom>
              <a:avLst/>
              <a:gdLst/>
              <a:ahLst/>
              <a:cxnLst/>
              <a:rect l="l" t="t" r="r" b="b"/>
              <a:pathLst>
                <a:path w="628650" h="233680" extrusionOk="0">
                  <a:moveTo>
                    <a:pt x="103378" y="12"/>
                  </a:moveTo>
                  <a:lnTo>
                    <a:pt x="0" y="12"/>
                  </a:lnTo>
                  <a:lnTo>
                    <a:pt x="0" y="233680"/>
                  </a:lnTo>
                  <a:lnTo>
                    <a:pt x="103378" y="233680"/>
                  </a:lnTo>
                  <a:lnTo>
                    <a:pt x="103378" y="12"/>
                  </a:lnTo>
                  <a:close/>
                </a:path>
                <a:path w="628650" h="233680" extrusionOk="0">
                  <a:moveTo>
                    <a:pt x="339966" y="0"/>
                  </a:moveTo>
                  <a:lnTo>
                    <a:pt x="132308" y="0"/>
                  </a:lnTo>
                  <a:lnTo>
                    <a:pt x="132308" y="104140"/>
                  </a:lnTo>
                  <a:lnTo>
                    <a:pt x="184378" y="104140"/>
                  </a:lnTo>
                  <a:lnTo>
                    <a:pt x="184378" y="233680"/>
                  </a:lnTo>
                  <a:lnTo>
                    <a:pt x="287896" y="233680"/>
                  </a:lnTo>
                  <a:lnTo>
                    <a:pt x="287896" y="104140"/>
                  </a:lnTo>
                  <a:lnTo>
                    <a:pt x="339966" y="104140"/>
                  </a:lnTo>
                  <a:lnTo>
                    <a:pt x="339966" y="0"/>
                  </a:lnTo>
                  <a:close/>
                </a:path>
                <a:path w="628650" h="233680" extrusionOk="0">
                  <a:moveTo>
                    <a:pt x="628497" y="0"/>
                  </a:moveTo>
                  <a:lnTo>
                    <a:pt x="523748" y="0"/>
                  </a:lnTo>
                  <a:lnTo>
                    <a:pt x="487743" y="52984"/>
                  </a:lnTo>
                  <a:lnTo>
                    <a:pt x="451612" y="0"/>
                  </a:lnTo>
                  <a:lnTo>
                    <a:pt x="346862" y="0"/>
                  </a:lnTo>
                  <a:lnTo>
                    <a:pt x="435991" y="131699"/>
                  </a:lnTo>
                  <a:lnTo>
                    <a:pt x="435991" y="233680"/>
                  </a:lnTo>
                  <a:lnTo>
                    <a:pt x="539508" y="233680"/>
                  </a:lnTo>
                  <a:lnTo>
                    <a:pt x="539508" y="131699"/>
                  </a:lnTo>
                  <a:lnTo>
                    <a:pt x="628497" y="0"/>
                  </a:lnTo>
                  <a:close/>
                </a:path>
              </a:pathLst>
            </a:custGeom>
            <a:solidFill>
              <a:srgbClr val="FC9204"/>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sp>
        <p:nvSpPr>
          <p:cNvPr id="149" name="Google Shape;149;p7"/>
          <p:cNvSpPr txBox="1"/>
          <p:nvPr/>
        </p:nvSpPr>
        <p:spPr>
          <a:xfrm flipH="1">
            <a:off x="6328833" y="1830347"/>
            <a:ext cx="613141" cy="8309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4800" b="1" i="0" u="none" strike="noStrike" cap="none">
                <a:solidFill>
                  <a:srgbClr val="FF0000"/>
                </a:solidFill>
                <a:latin typeface="Arial"/>
                <a:ea typeface="Arial"/>
                <a:cs typeface="Arial"/>
                <a:sym typeface="Arial"/>
              </a:rPr>
              <a:t>X</a:t>
            </a:r>
            <a:endParaRPr sz="4800" b="1" i="0" u="none" strike="noStrike" cap="none">
              <a:solidFill>
                <a:srgbClr val="FF0000"/>
              </a:solidFill>
              <a:latin typeface="Arial"/>
              <a:ea typeface="Arial"/>
              <a:cs typeface="Arial"/>
              <a:sym typeface="Arial"/>
            </a:endParaRPr>
          </a:p>
        </p:txBody>
      </p:sp>
      <p:pic>
        <p:nvPicPr>
          <p:cNvPr id="150" name="Google Shape;150;p7"/>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13241805" y="1830348"/>
            <a:ext cx="735452" cy="782779"/>
          </a:xfrm>
          <a:prstGeom prst="rect">
            <a:avLst/>
          </a:prstGeom>
          <a:noFill/>
          <a:ln>
            <a:noFill/>
          </a:ln>
        </p:spPr>
      </p:pic>
      <p:pic>
        <p:nvPicPr>
          <p:cNvPr id="151" name="Google Shape;151;p7"/>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7909936" y="1412223"/>
            <a:ext cx="1359189" cy="135918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8"/>
          <p:cNvSpPr txBox="1"/>
          <p:nvPr/>
        </p:nvSpPr>
        <p:spPr>
          <a:xfrm>
            <a:off x="2592784" y="3269062"/>
            <a:ext cx="3916679" cy="758190"/>
          </a:xfrm>
          <a:prstGeom prst="rect">
            <a:avLst/>
          </a:prstGeom>
          <a:noFill/>
          <a:ln>
            <a:noFill/>
          </a:ln>
        </p:spPr>
        <p:txBody>
          <a:bodyPr spcFirstLastPara="1" wrap="square" lIns="0" tIns="12050" rIns="0" bIns="0" anchor="t" anchorCtr="0">
            <a:spAutoFit/>
          </a:bodyPr>
          <a:lstStyle/>
          <a:p>
            <a:pPr marL="12700" marR="5080" lvl="0" indent="0" algn="l" rtl="0">
              <a:lnSpc>
                <a:spcPct val="123300"/>
              </a:lnSpc>
              <a:spcBef>
                <a:spcPts val="0"/>
              </a:spcBef>
              <a:spcAft>
                <a:spcPts val="0"/>
              </a:spcAft>
              <a:buClr>
                <a:srgbClr val="000000"/>
              </a:buClr>
              <a:buSzPts val="1950"/>
              <a:buFont typeface="Arial"/>
              <a:buNone/>
            </a:pPr>
            <a:r>
              <a:rPr lang="pl-PL" sz="1950" b="0" i="0" u="none" strike="noStrike" cap="none" dirty="0">
                <a:solidFill>
                  <a:srgbClr val="000000"/>
                </a:solidFill>
                <a:latin typeface="Calibri"/>
                <a:ea typeface="Calibri"/>
                <a:cs typeface="Calibri"/>
                <a:sym typeface="Calibri"/>
              </a:rPr>
              <a:t>Niektóre firmy nadal wypłacają pracownikom gotówkę „do ręki”.</a:t>
            </a:r>
          </a:p>
        </p:txBody>
      </p:sp>
      <p:sp>
        <p:nvSpPr>
          <p:cNvPr id="157" name="Google Shape;157;p8"/>
          <p:cNvSpPr txBox="1"/>
          <p:nvPr/>
        </p:nvSpPr>
        <p:spPr>
          <a:xfrm>
            <a:off x="9456851" y="3117745"/>
            <a:ext cx="8771890" cy="1488469"/>
          </a:xfrm>
          <a:prstGeom prst="rect">
            <a:avLst/>
          </a:prstGeom>
          <a:noFill/>
          <a:ln>
            <a:noFill/>
          </a:ln>
        </p:spPr>
        <p:txBody>
          <a:bodyPr spcFirstLastPara="1" wrap="square" lIns="0" tIns="12050" rIns="0" bIns="0" anchor="t" anchorCtr="0">
            <a:spAutoFit/>
          </a:bodyPr>
          <a:lstStyle/>
          <a:p>
            <a:pPr marL="12700" marR="5080" lvl="0" indent="0" algn="l" rtl="0">
              <a:lnSpc>
                <a:spcPct val="123300"/>
              </a:lnSpc>
              <a:spcBef>
                <a:spcPts val="0"/>
              </a:spcBef>
              <a:spcAft>
                <a:spcPts val="0"/>
              </a:spcAft>
              <a:buClr>
                <a:srgbClr val="000000"/>
              </a:buClr>
              <a:buSzPts val="1950"/>
              <a:buFont typeface="Arial"/>
              <a:buNone/>
            </a:pPr>
            <a:r>
              <a:rPr lang="pl-PL" sz="1950" b="1" i="0" u="none" strike="noStrike" cap="none" dirty="0">
                <a:solidFill>
                  <a:srgbClr val="000000"/>
                </a:solidFill>
                <a:latin typeface="Calibri"/>
                <a:ea typeface="Calibri"/>
                <a:cs typeface="Calibri"/>
                <a:sym typeface="Calibri"/>
              </a:rPr>
              <a:t>Wypłacanie gotówki „do ręki” jest nielegalne </a:t>
            </a:r>
            <a:r>
              <a:rPr lang="pl-PL" sz="1950" b="0" i="0" u="none" strike="noStrike" cap="none" dirty="0">
                <a:solidFill>
                  <a:srgbClr val="000000"/>
                </a:solidFill>
                <a:latin typeface="Calibri"/>
                <a:ea typeface="Calibri"/>
                <a:cs typeface="Calibri"/>
                <a:sym typeface="Calibri"/>
              </a:rPr>
              <a:t>również w sektorze hotelarskim! Coraz więcej firm próbuje uniknąć złamania prawa i znalezienia się na czarnej liście. Jedynym sposobem na ich całkowite powstrzymanie jest uświadomienie pracownikom, że nie powinni korzystać z tej opcji.</a:t>
            </a:r>
          </a:p>
        </p:txBody>
      </p:sp>
      <p:sp>
        <p:nvSpPr>
          <p:cNvPr id="158" name="Google Shape;158;p8"/>
          <p:cNvSpPr txBox="1"/>
          <p:nvPr/>
        </p:nvSpPr>
        <p:spPr>
          <a:xfrm>
            <a:off x="2592533" y="5185820"/>
            <a:ext cx="4076700" cy="1488469"/>
          </a:xfrm>
          <a:prstGeom prst="rect">
            <a:avLst/>
          </a:prstGeom>
          <a:noFill/>
          <a:ln>
            <a:noFill/>
          </a:ln>
        </p:spPr>
        <p:txBody>
          <a:bodyPr spcFirstLastPara="1" wrap="square" lIns="0" tIns="12050" rIns="0" bIns="0" anchor="t" anchorCtr="0">
            <a:spAutoFit/>
          </a:bodyPr>
          <a:lstStyle/>
          <a:p>
            <a:pPr marL="12700" marR="5080" lvl="0" indent="0" algn="just" rtl="0">
              <a:lnSpc>
                <a:spcPct val="123300"/>
              </a:lnSpc>
              <a:spcBef>
                <a:spcPts val="0"/>
              </a:spcBef>
              <a:spcAft>
                <a:spcPts val="0"/>
              </a:spcAft>
              <a:buClr>
                <a:srgbClr val="000000"/>
              </a:buClr>
              <a:buSzPts val="1950"/>
              <a:buFont typeface="Arial"/>
              <a:buNone/>
            </a:pPr>
            <a:r>
              <a:rPr lang="pl-PL" sz="1950" b="0" i="0" u="none" strike="noStrike" cap="none" dirty="0">
                <a:solidFill>
                  <a:srgbClr val="000000"/>
                </a:solidFill>
                <a:latin typeface="Calibri"/>
                <a:ea typeface="Calibri"/>
                <a:cs typeface="Calibri"/>
                <a:sym typeface="Calibri"/>
              </a:rPr>
              <a:t>Pracodawcy źle traktują swój personel i często każą im wykonywać zadania, które nie są zawarte w ich opisie stanowiska i zakresie obowiązków.</a:t>
            </a:r>
          </a:p>
        </p:txBody>
      </p:sp>
      <p:sp>
        <p:nvSpPr>
          <p:cNvPr id="159" name="Google Shape;159;p8"/>
          <p:cNvSpPr txBox="1"/>
          <p:nvPr/>
        </p:nvSpPr>
        <p:spPr>
          <a:xfrm>
            <a:off x="9456851" y="5185820"/>
            <a:ext cx="9258300" cy="5179223"/>
          </a:xfrm>
          <a:prstGeom prst="rect">
            <a:avLst/>
          </a:prstGeom>
          <a:noFill/>
          <a:ln>
            <a:noFill/>
          </a:ln>
        </p:spPr>
        <p:txBody>
          <a:bodyPr spcFirstLastPara="1" wrap="square" lIns="0" tIns="12050" rIns="0" bIns="0" anchor="t" anchorCtr="0">
            <a:spAutoFit/>
          </a:bodyPr>
          <a:lstStyle/>
          <a:p>
            <a:pPr marL="12700" marR="5080" lvl="0" indent="0" algn="l" rtl="0">
              <a:lnSpc>
                <a:spcPct val="123300"/>
              </a:lnSpc>
              <a:spcBef>
                <a:spcPts val="0"/>
              </a:spcBef>
              <a:spcAft>
                <a:spcPts val="0"/>
              </a:spcAft>
              <a:buClr>
                <a:srgbClr val="000000"/>
              </a:buClr>
              <a:buSzPts val="1950"/>
              <a:buFont typeface="Arial"/>
              <a:buNone/>
            </a:pPr>
            <a:r>
              <a:rPr lang="pl-PL" sz="1950" b="0" i="0" u="none" strike="noStrike" cap="none" dirty="0">
                <a:solidFill>
                  <a:srgbClr val="000000"/>
                </a:solidFill>
                <a:latin typeface="Calibri"/>
                <a:ea typeface="Calibri"/>
                <a:cs typeface="Calibri"/>
                <a:sym typeface="Calibri"/>
              </a:rPr>
              <a:t>Nowoczesne firmy nie działają już tak jak kiedyś. Stawiają na </a:t>
            </a:r>
            <a:r>
              <a:rPr lang="pl-PL" sz="1950" b="1" i="0" u="none" strike="noStrike" cap="none" dirty="0">
                <a:solidFill>
                  <a:srgbClr val="000000"/>
                </a:solidFill>
                <a:latin typeface="Calibri"/>
                <a:ea typeface="Calibri"/>
                <a:cs typeface="Calibri"/>
                <a:sym typeface="Calibri"/>
              </a:rPr>
              <a:t>dobre samopoczucie swoich pracowników </a:t>
            </a:r>
            <a:r>
              <a:rPr lang="pl-PL" sz="1950" b="0" i="0" u="none" strike="noStrike" cap="none" dirty="0">
                <a:solidFill>
                  <a:srgbClr val="000000"/>
                </a:solidFill>
                <a:latin typeface="Calibri"/>
                <a:ea typeface="Calibri"/>
                <a:cs typeface="Calibri"/>
                <a:sym typeface="Calibri"/>
              </a:rPr>
              <a:t>jako kluczowy zasób w łańcuchu pracy i nie traktują ich już jak „pozycji kosztowej".</a:t>
            </a:r>
          </a:p>
          <a:p>
            <a:pPr marL="12700" marR="160020" lvl="0" indent="0" algn="l" rtl="0">
              <a:lnSpc>
                <a:spcPct val="123300"/>
              </a:lnSpc>
              <a:spcBef>
                <a:spcPts val="0"/>
              </a:spcBef>
              <a:spcAft>
                <a:spcPts val="0"/>
              </a:spcAft>
              <a:buClr>
                <a:srgbClr val="000000"/>
              </a:buClr>
              <a:buSzPts val="1950"/>
              <a:buFont typeface="Arial"/>
              <a:buNone/>
            </a:pPr>
            <a:r>
              <a:rPr lang="pl-PL" sz="1950" b="0" i="0" u="none" strike="noStrike" cap="none" dirty="0">
                <a:solidFill>
                  <a:srgbClr val="000000"/>
                </a:solidFill>
                <a:latin typeface="Calibri"/>
                <a:ea typeface="Calibri"/>
                <a:cs typeface="Calibri"/>
                <a:sym typeface="Calibri"/>
              </a:rPr>
              <a:t>W myśl zasad Społecznej Odpowiedzialności Biznesu (CSR) coraz więcej przedsiębiorców inwestuje w działania </a:t>
            </a:r>
            <a:r>
              <a:rPr lang="pl-PL" sz="1950" b="1" i="0" u="none" strike="noStrike" cap="none" dirty="0">
                <a:solidFill>
                  <a:srgbClr val="000000"/>
                </a:solidFill>
                <a:latin typeface="Calibri"/>
                <a:ea typeface="Calibri"/>
                <a:cs typeface="Calibri"/>
                <a:sym typeface="Calibri"/>
              </a:rPr>
              <a:t>wzmacniające ducha zespołu</a:t>
            </a:r>
            <a:r>
              <a:rPr lang="pl-PL" sz="1950" b="0" i="0" u="none" strike="noStrike" cap="none" dirty="0">
                <a:solidFill>
                  <a:srgbClr val="000000"/>
                </a:solidFill>
                <a:latin typeface="Calibri"/>
                <a:ea typeface="Calibri"/>
                <a:cs typeface="Calibri"/>
                <a:sym typeface="Calibri"/>
              </a:rPr>
              <a:t>. Na przykład spotykanie się poza firmą, w neutralnym środowisku i okolicznościach, wydobywa różne strony ludzi i tworzy inny rodzaj więzi między nimi.</a:t>
            </a:r>
          </a:p>
          <a:p>
            <a:pPr marL="12700" marR="813435" lvl="0" indent="0" algn="l" rtl="0">
              <a:lnSpc>
                <a:spcPct val="123300"/>
              </a:lnSpc>
              <a:spcBef>
                <a:spcPts val="0"/>
              </a:spcBef>
              <a:spcAft>
                <a:spcPts val="0"/>
              </a:spcAft>
              <a:buClr>
                <a:srgbClr val="000000"/>
              </a:buClr>
              <a:buSzPts val="1950"/>
              <a:buFont typeface="Arial"/>
              <a:buNone/>
            </a:pPr>
            <a:r>
              <a:rPr lang="pl-PL" sz="1950" b="0" i="0" u="none" strike="noStrike" cap="none" dirty="0">
                <a:solidFill>
                  <a:srgbClr val="000000"/>
                </a:solidFill>
                <a:latin typeface="Calibri"/>
                <a:ea typeface="Calibri"/>
                <a:cs typeface="Calibri"/>
                <a:sym typeface="Calibri"/>
              </a:rPr>
              <a:t>W dzisiejszym świecie oczekuje się od pracowników </a:t>
            </a:r>
            <a:r>
              <a:rPr lang="pl-PL" sz="1950" b="1" i="0" u="none" strike="noStrike" cap="none" dirty="0">
                <a:solidFill>
                  <a:srgbClr val="000000"/>
                </a:solidFill>
                <a:latin typeface="Calibri"/>
                <a:ea typeface="Calibri"/>
                <a:cs typeface="Calibri"/>
                <a:sym typeface="Calibri"/>
              </a:rPr>
              <a:t>wielofunkcyjności </a:t>
            </a:r>
            <a:r>
              <a:rPr lang="pl-PL" sz="1950" b="0" i="0" u="none" strike="noStrike" cap="none" dirty="0">
                <a:solidFill>
                  <a:srgbClr val="000000"/>
                </a:solidFill>
                <a:latin typeface="Calibri"/>
                <a:ea typeface="Calibri"/>
                <a:cs typeface="Calibri"/>
                <a:sym typeface="Calibri"/>
              </a:rPr>
              <a:t>i może to być jedna z możliwości </a:t>
            </a:r>
            <a:r>
              <a:rPr lang="pl-PL" sz="1950" b="1" i="0" u="none" strike="noStrike" cap="none" dirty="0">
                <a:solidFill>
                  <a:srgbClr val="000000"/>
                </a:solidFill>
                <a:latin typeface="Calibri"/>
                <a:ea typeface="Calibri"/>
                <a:cs typeface="Calibri"/>
                <a:sym typeface="Calibri"/>
              </a:rPr>
              <a:t>dodatkowego zarobku</a:t>
            </a:r>
            <a:r>
              <a:rPr lang="pl-PL" sz="1950" b="0" i="0" u="none" strike="noStrike" cap="none" dirty="0">
                <a:solidFill>
                  <a:srgbClr val="000000"/>
                </a:solidFill>
                <a:latin typeface="Calibri"/>
                <a:ea typeface="Calibri"/>
                <a:cs typeface="Calibri"/>
                <a:sym typeface="Calibri"/>
              </a:rPr>
              <a:t>. Może się to zdarzyć również w sektorze hotelarskim.</a:t>
            </a:r>
          </a:p>
          <a:p>
            <a:pPr marL="12700" marR="30480" lvl="0" indent="0" algn="just" rtl="0">
              <a:lnSpc>
                <a:spcPct val="123300"/>
              </a:lnSpc>
              <a:spcBef>
                <a:spcPts val="0"/>
              </a:spcBef>
              <a:spcAft>
                <a:spcPts val="0"/>
              </a:spcAft>
              <a:buClr>
                <a:srgbClr val="000000"/>
              </a:buClr>
              <a:buSzPts val="1950"/>
              <a:buFont typeface="Arial"/>
              <a:buNone/>
            </a:pPr>
            <a:r>
              <a:rPr lang="pl-PL" sz="1950" b="1" i="0" u="none" strike="noStrike" cap="none" dirty="0">
                <a:solidFill>
                  <a:srgbClr val="000000"/>
                </a:solidFill>
                <a:latin typeface="Calibri"/>
                <a:ea typeface="Calibri"/>
                <a:cs typeface="Calibri"/>
                <a:sym typeface="Calibri"/>
              </a:rPr>
              <a:t>Różnorodność zadań </a:t>
            </a:r>
            <a:r>
              <a:rPr lang="pl-PL" sz="1950" b="0" i="0" u="none" strike="noStrike" cap="none" dirty="0">
                <a:solidFill>
                  <a:srgbClr val="000000"/>
                </a:solidFill>
                <a:latin typeface="Calibri"/>
                <a:ea typeface="Calibri"/>
                <a:cs typeface="Calibri"/>
                <a:sym typeface="Calibri"/>
              </a:rPr>
              <a:t>do wykonania może być atutem dla niektórych osób, które nie cenią sobie rutynowej i powtarzalnej pracy. Wszechstronność pracownika może być również możliwością </a:t>
            </a:r>
            <a:r>
              <a:rPr lang="pl-PL" sz="1950" b="1" i="0" u="none" strike="noStrike" cap="none" dirty="0">
                <a:solidFill>
                  <a:srgbClr val="000000"/>
                </a:solidFill>
                <a:latin typeface="Calibri"/>
                <a:ea typeface="Calibri"/>
                <a:cs typeface="Calibri"/>
                <a:sym typeface="Calibri"/>
              </a:rPr>
              <a:t>podniesienia wartości zawodowej i przyczynić się do jego lepszego wynagradzania.</a:t>
            </a:r>
            <a:endParaRPr lang="pl-PL" sz="1950" b="0" i="0" u="none" strike="noStrike" cap="none" dirty="0">
              <a:solidFill>
                <a:srgbClr val="000000"/>
              </a:solidFill>
              <a:latin typeface="Calibri"/>
              <a:ea typeface="Calibri"/>
              <a:cs typeface="Calibri"/>
              <a:sym typeface="Calibri"/>
            </a:endParaRPr>
          </a:p>
        </p:txBody>
      </p:sp>
      <p:sp>
        <p:nvSpPr>
          <p:cNvPr id="160" name="Google Shape;160;p8"/>
          <p:cNvSpPr txBox="1">
            <a:spLocks noGrp="1"/>
          </p:cNvSpPr>
          <p:nvPr>
            <p:ph type="title"/>
          </p:nvPr>
        </p:nvSpPr>
        <p:spPr>
          <a:xfrm>
            <a:off x="2594074" y="1856439"/>
            <a:ext cx="3488690" cy="528319"/>
          </a:xfrm>
          <a:prstGeom prst="rect">
            <a:avLst/>
          </a:prstGeom>
          <a:noFill/>
          <a:ln>
            <a:noFill/>
          </a:ln>
        </p:spPr>
        <p:txBody>
          <a:bodyPr spcFirstLastPara="1" wrap="square" lIns="0" tIns="12050" rIns="0" bIns="0" anchor="t" anchorCtr="0">
            <a:spAutoFit/>
          </a:bodyPr>
          <a:lstStyle/>
          <a:p>
            <a:pPr marL="12700" lvl="0" indent="0" algn="l" rtl="0">
              <a:lnSpc>
                <a:spcPct val="100000"/>
              </a:lnSpc>
              <a:spcBef>
                <a:spcPts val="0"/>
              </a:spcBef>
              <a:spcAft>
                <a:spcPts val="0"/>
              </a:spcAft>
              <a:buSzPts val="1400"/>
              <a:buNone/>
            </a:pPr>
            <a:r>
              <a:rPr lang="pl-PL" dirty="0"/>
              <a:t>Stereotyp</a:t>
            </a:r>
            <a:endParaRPr dirty="0"/>
          </a:p>
        </p:txBody>
      </p:sp>
      <p:grpSp>
        <p:nvGrpSpPr>
          <p:cNvPr id="161" name="Google Shape;161;p8"/>
          <p:cNvGrpSpPr/>
          <p:nvPr/>
        </p:nvGrpSpPr>
        <p:grpSpPr>
          <a:xfrm>
            <a:off x="1126063" y="1535442"/>
            <a:ext cx="4167066" cy="9260106"/>
            <a:chOff x="1126063" y="1535442"/>
            <a:chExt cx="4167066" cy="9260106"/>
          </a:xfrm>
        </p:grpSpPr>
        <p:pic>
          <p:nvPicPr>
            <p:cNvPr id="162" name="Google Shape;162;p8"/>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26063" y="1535442"/>
              <a:ext cx="1221941" cy="1235970"/>
            </a:xfrm>
            <a:prstGeom prst="rect">
              <a:avLst/>
            </a:prstGeom>
            <a:noFill/>
            <a:ln>
              <a:noFill/>
            </a:ln>
          </p:spPr>
        </p:pic>
        <p:sp>
          <p:nvSpPr>
            <p:cNvPr id="163" name="Google Shape;163;p8"/>
            <p:cNvSpPr/>
            <p:nvPr/>
          </p:nvSpPr>
          <p:spPr>
            <a:xfrm>
              <a:off x="1687550" y="3219684"/>
              <a:ext cx="73660" cy="3352165"/>
            </a:xfrm>
            <a:custGeom>
              <a:avLst/>
              <a:gdLst/>
              <a:ahLst/>
              <a:cxnLst/>
              <a:rect l="l" t="t" r="r" b="b"/>
              <a:pathLst>
                <a:path w="73660" h="3352165" extrusionOk="0">
                  <a:moveTo>
                    <a:pt x="73596" y="2104872"/>
                  </a:moveTo>
                  <a:lnTo>
                    <a:pt x="70700" y="2090547"/>
                  </a:lnTo>
                  <a:lnTo>
                    <a:pt x="62814" y="2078850"/>
                  </a:lnTo>
                  <a:lnTo>
                    <a:pt x="51130" y="2070963"/>
                  </a:lnTo>
                  <a:lnTo>
                    <a:pt x="36804" y="2068080"/>
                  </a:lnTo>
                  <a:lnTo>
                    <a:pt x="22479" y="2070963"/>
                  </a:lnTo>
                  <a:lnTo>
                    <a:pt x="10782" y="2078850"/>
                  </a:lnTo>
                  <a:lnTo>
                    <a:pt x="2895" y="2090547"/>
                  </a:lnTo>
                  <a:lnTo>
                    <a:pt x="0" y="2104872"/>
                  </a:lnTo>
                  <a:lnTo>
                    <a:pt x="0" y="3315284"/>
                  </a:lnTo>
                  <a:lnTo>
                    <a:pt x="2895" y="3329609"/>
                  </a:lnTo>
                  <a:lnTo>
                    <a:pt x="10782" y="3341306"/>
                  </a:lnTo>
                  <a:lnTo>
                    <a:pt x="22479" y="3349180"/>
                  </a:lnTo>
                  <a:lnTo>
                    <a:pt x="36804" y="3352076"/>
                  </a:lnTo>
                  <a:lnTo>
                    <a:pt x="51130" y="3349180"/>
                  </a:lnTo>
                  <a:lnTo>
                    <a:pt x="62814" y="3341306"/>
                  </a:lnTo>
                  <a:lnTo>
                    <a:pt x="70700" y="3329609"/>
                  </a:lnTo>
                  <a:lnTo>
                    <a:pt x="73596" y="3315284"/>
                  </a:lnTo>
                  <a:lnTo>
                    <a:pt x="73596" y="2104872"/>
                  </a:lnTo>
                  <a:close/>
                </a:path>
                <a:path w="73660" h="3352165" extrusionOk="0">
                  <a:moveTo>
                    <a:pt x="73596" y="36791"/>
                  </a:moveTo>
                  <a:lnTo>
                    <a:pt x="70700" y="22466"/>
                  </a:lnTo>
                  <a:lnTo>
                    <a:pt x="62814" y="10782"/>
                  </a:lnTo>
                  <a:lnTo>
                    <a:pt x="51130" y="2895"/>
                  </a:lnTo>
                  <a:lnTo>
                    <a:pt x="36804" y="0"/>
                  </a:lnTo>
                  <a:lnTo>
                    <a:pt x="22479" y="2895"/>
                  </a:lnTo>
                  <a:lnTo>
                    <a:pt x="10782" y="10782"/>
                  </a:lnTo>
                  <a:lnTo>
                    <a:pt x="2895" y="22466"/>
                  </a:lnTo>
                  <a:lnTo>
                    <a:pt x="0" y="36791"/>
                  </a:lnTo>
                  <a:lnTo>
                    <a:pt x="0" y="1247203"/>
                  </a:lnTo>
                  <a:lnTo>
                    <a:pt x="2895" y="1261529"/>
                  </a:lnTo>
                  <a:lnTo>
                    <a:pt x="10782" y="1273225"/>
                  </a:lnTo>
                  <a:lnTo>
                    <a:pt x="22479" y="1281112"/>
                  </a:lnTo>
                  <a:lnTo>
                    <a:pt x="36804" y="1284008"/>
                  </a:lnTo>
                  <a:lnTo>
                    <a:pt x="51130" y="1281112"/>
                  </a:lnTo>
                  <a:lnTo>
                    <a:pt x="62814" y="1273225"/>
                  </a:lnTo>
                  <a:lnTo>
                    <a:pt x="70700" y="1261529"/>
                  </a:lnTo>
                  <a:lnTo>
                    <a:pt x="73596" y="1247203"/>
                  </a:lnTo>
                  <a:lnTo>
                    <a:pt x="73596" y="36791"/>
                  </a:lnTo>
                  <a:close/>
                </a:path>
              </a:pathLst>
            </a:custGeom>
            <a:solidFill>
              <a:srgbClr val="F7921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pic>
          <p:nvPicPr>
            <p:cNvPr id="164" name="Google Shape;164;p8"/>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504748" y="7076743"/>
              <a:ext cx="3788381" cy="3718805"/>
            </a:xfrm>
            <a:prstGeom prst="rect">
              <a:avLst/>
            </a:prstGeom>
            <a:noFill/>
            <a:ln>
              <a:noFill/>
            </a:ln>
          </p:spPr>
        </p:pic>
      </p:grpSp>
      <p:sp>
        <p:nvSpPr>
          <p:cNvPr id="165" name="Google Shape;165;p8"/>
          <p:cNvSpPr txBox="1"/>
          <p:nvPr/>
        </p:nvSpPr>
        <p:spPr>
          <a:xfrm>
            <a:off x="9448741" y="1856439"/>
            <a:ext cx="6394450" cy="528320"/>
          </a:xfrm>
          <a:prstGeom prst="rect">
            <a:avLst/>
          </a:prstGeom>
          <a:noFill/>
          <a:ln>
            <a:noFill/>
          </a:ln>
        </p:spPr>
        <p:txBody>
          <a:bodyPr spcFirstLastPara="1" wrap="square" lIns="0" tIns="12050" rIns="0" bIns="0" anchor="t" anchorCtr="0">
            <a:spAutoFit/>
          </a:bodyPr>
          <a:lstStyle/>
          <a:p>
            <a:pPr marL="12700" marR="0" lvl="0" indent="0" algn="l" rtl="0">
              <a:lnSpc>
                <a:spcPct val="100000"/>
              </a:lnSpc>
              <a:spcBef>
                <a:spcPts val="0"/>
              </a:spcBef>
              <a:spcAft>
                <a:spcPts val="0"/>
              </a:spcAft>
              <a:buClr>
                <a:srgbClr val="000000"/>
              </a:buClr>
              <a:buSzPts val="3300"/>
              <a:buFont typeface="Arial"/>
              <a:buNone/>
            </a:pPr>
            <a:r>
              <a:rPr lang="en-US" sz="3300" b="1" i="0" u="none" strike="noStrike" cap="none">
                <a:solidFill>
                  <a:srgbClr val="F7921E"/>
                </a:solidFill>
                <a:latin typeface="Calibri"/>
                <a:ea typeface="Calibri"/>
                <a:cs typeface="Calibri"/>
                <a:sym typeface="Calibri"/>
              </a:rPr>
              <a:t>Kontrargument</a:t>
            </a:r>
            <a:endParaRPr sz="3300" b="0" i="0" u="none" strike="noStrike" cap="none">
              <a:solidFill>
                <a:srgbClr val="000000"/>
              </a:solidFill>
              <a:latin typeface="Calibri"/>
              <a:ea typeface="Calibri"/>
              <a:cs typeface="Calibri"/>
              <a:sym typeface="Calibri"/>
            </a:endParaRPr>
          </a:p>
        </p:txBody>
      </p:sp>
      <p:sp>
        <p:nvSpPr>
          <p:cNvPr id="166" name="Google Shape;166;p8"/>
          <p:cNvSpPr/>
          <p:nvPr/>
        </p:nvSpPr>
        <p:spPr>
          <a:xfrm>
            <a:off x="8551868" y="3219678"/>
            <a:ext cx="73660" cy="1284605"/>
          </a:xfrm>
          <a:custGeom>
            <a:avLst/>
            <a:gdLst/>
            <a:ahLst/>
            <a:cxnLst/>
            <a:rect l="l" t="t" r="r" b="b"/>
            <a:pathLst>
              <a:path w="73659" h="1284604" extrusionOk="0">
                <a:moveTo>
                  <a:pt x="36794" y="0"/>
                </a:moveTo>
                <a:lnTo>
                  <a:pt x="22471" y="2891"/>
                </a:lnTo>
                <a:lnTo>
                  <a:pt x="10775" y="10775"/>
                </a:lnTo>
                <a:lnTo>
                  <a:pt x="2891" y="22471"/>
                </a:lnTo>
                <a:lnTo>
                  <a:pt x="0" y="36794"/>
                </a:lnTo>
                <a:lnTo>
                  <a:pt x="0" y="1247208"/>
                </a:lnTo>
                <a:lnTo>
                  <a:pt x="2891" y="1261531"/>
                </a:lnTo>
                <a:lnTo>
                  <a:pt x="10775" y="1273226"/>
                </a:lnTo>
                <a:lnTo>
                  <a:pt x="22471" y="1281111"/>
                </a:lnTo>
                <a:lnTo>
                  <a:pt x="36794" y="1284002"/>
                </a:lnTo>
                <a:lnTo>
                  <a:pt x="51118" y="1281111"/>
                </a:lnTo>
                <a:lnTo>
                  <a:pt x="62813" y="1273226"/>
                </a:lnTo>
                <a:lnTo>
                  <a:pt x="70698" y="1261531"/>
                </a:lnTo>
                <a:lnTo>
                  <a:pt x="73589" y="1247208"/>
                </a:lnTo>
                <a:lnTo>
                  <a:pt x="73589" y="36794"/>
                </a:lnTo>
                <a:lnTo>
                  <a:pt x="70698" y="22471"/>
                </a:lnTo>
                <a:lnTo>
                  <a:pt x="62813" y="10775"/>
                </a:lnTo>
                <a:lnTo>
                  <a:pt x="51118" y="2891"/>
                </a:lnTo>
                <a:lnTo>
                  <a:pt x="36794" y="0"/>
                </a:lnTo>
                <a:close/>
              </a:path>
            </a:pathLst>
          </a:custGeom>
          <a:solidFill>
            <a:srgbClr val="F7921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67" name="Google Shape;167;p8"/>
          <p:cNvSpPr/>
          <p:nvPr/>
        </p:nvSpPr>
        <p:spPr>
          <a:xfrm>
            <a:off x="8551868" y="5287753"/>
            <a:ext cx="73660" cy="1284605"/>
          </a:xfrm>
          <a:custGeom>
            <a:avLst/>
            <a:gdLst/>
            <a:ahLst/>
            <a:cxnLst/>
            <a:rect l="l" t="t" r="r" b="b"/>
            <a:pathLst>
              <a:path w="73659" h="1284604" extrusionOk="0">
                <a:moveTo>
                  <a:pt x="36794" y="0"/>
                </a:moveTo>
                <a:lnTo>
                  <a:pt x="22471" y="2891"/>
                </a:lnTo>
                <a:lnTo>
                  <a:pt x="10775" y="10775"/>
                </a:lnTo>
                <a:lnTo>
                  <a:pt x="2891" y="22471"/>
                </a:lnTo>
                <a:lnTo>
                  <a:pt x="0" y="36794"/>
                </a:lnTo>
                <a:lnTo>
                  <a:pt x="0" y="1247208"/>
                </a:lnTo>
                <a:lnTo>
                  <a:pt x="2891" y="1261531"/>
                </a:lnTo>
                <a:lnTo>
                  <a:pt x="10775" y="1273226"/>
                </a:lnTo>
                <a:lnTo>
                  <a:pt x="22471" y="1281111"/>
                </a:lnTo>
                <a:lnTo>
                  <a:pt x="36794" y="1284002"/>
                </a:lnTo>
                <a:lnTo>
                  <a:pt x="51118" y="1281111"/>
                </a:lnTo>
                <a:lnTo>
                  <a:pt x="62813" y="1273226"/>
                </a:lnTo>
                <a:lnTo>
                  <a:pt x="70698" y="1261531"/>
                </a:lnTo>
                <a:lnTo>
                  <a:pt x="73589" y="1247208"/>
                </a:lnTo>
                <a:lnTo>
                  <a:pt x="73589" y="36794"/>
                </a:lnTo>
                <a:lnTo>
                  <a:pt x="70698" y="22471"/>
                </a:lnTo>
                <a:lnTo>
                  <a:pt x="62813" y="10775"/>
                </a:lnTo>
                <a:lnTo>
                  <a:pt x="51118" y="2891"/>
                </a:lnTo>
                <a:lnTo>
                  <a:pt x="36794" y="0"/>
                </a:lnTo>
                <a:close/>
              </a:path>
            </a:pathLst>
          </a:custGeom>
          <a:solidFill>
            <a:srgbClr val="F7921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nvGrpSpPr>
          <p:cNvPr id="168" name="Google Shape;168;p8"/>
          <p:cNvGrpSpPr/>
          <p:nvPr/>
        </p:nvGrpSpPr>
        <p:grpSpPr>
          <a:xfrm>
            <a:off x="16511601" y="721800"/>
            <a:ext cx="2590799" cy="535865"/>
            <a:chOff x="16511601" y="721800"/>
            <a:chExt cx="2590799" cy="535865"/>
          </a:xfrm>
        </p:grpSpPr>
        <p:pic>
          <p:nvPicPr>
            <p:cNvPr id="169" name="Google Shape;169;p8"/>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6511601" y="721800"/>
              <a:ext cx="1961351" cy="535865"/>
            </a:xfrm>
            <a:prstGeom prst="rect">
              <a:avLst/>
            </a:prstGeom>
            <a:noFill/>
            <a:ln>
              <a:noFill/>
            </a:ln>
          </p:spPr>
        </p:pic>
        <p:sp>
          <p:nvSpPr>
            <p:cNvPr id="170" name="Google Shape;170;p8"/>
            <p:cNvSpPr/>
            <p:nvPr/>
          </p:nvSpPr>
          <p:spPr>
            <a:xfrm>
              <a:off x="18473750" y="1020146"/>
              <a:ext cx="628650" cy="233679"/>
            </a:xfrm>
            <a:custGeom>
              <a:avLst/>
              <a:gdLst/>
              <a:ahLst/>
              <a:cxnLst/>
              <a:rect l="l" t="t" r="r" b="b"/>
              <a:pathLst>
                <a:path w="628650" h="233680" extrusionOk="0">
                  <a:moveTo>
                    <a:pt x="103378" y="12"/>
                  </a:moveTo>
                  <a:lnTo>
                    <a:pt x="0" y="12"/>
                  </a:lnTo>
                  <a:lnTo>
                    <a:pt x="0" y="233680"/>
                  </a:lnTo>
                  <a:lnTo>
                    <a:pt x="103378" y="233680"/>
                  </a:lnTo>
                  <a:lnTo>
                    <a:pt x="103378" y="12"/>
                  </a:lnTo>
                  <a:close/>
                </a:path>
                <a:path w="628650" h="233680" extrusionOk="0">
                  <a:moveTo>
                    <a:pt x="339966" y="0"/>
                  </a:moveTo>
                  <a:lnTo>
                    <a:pt x="132308" y="0"/>
                  </a:lnTo>
                  <a:lnTo>
                    <a:pt x="132308" y="104140"/>
                  </a:lnTo>
                  <a:lnTo>
                    <a:pt x="184378" y="104140"/>
                  </a:lnTo>
                  <a:lnTo>
                    <a:pt x="184378" y="233680"/>
                  </a:lnTo>
                  <a:lnTo>
                    <a:pt x="287896" y="233680"/>
                  </a:lnTo>
                  <a:lnTo>
                    <a:pt x="287896" y="104140"/>
                  </a:lnTo>
                  <a:lnTo>
                    <a:pt x="339966" y="104140"/>
                  </a:lnTo>
                  <a:lnTo>
                    <a:pt x="339966" y="0"/>
                  </a:lnTo>
                  <a:close/>
                </a:path>
                <a:path w="628650" h="233680" extrusionOk="0">
                  <a:moveTo>
                    <a:pt x="628497" y="0"/>
                  </a:moveTo>
                  <a:lnTo>
                    <a:pt x="523748" y="0"/>
                  </a:lnTo>
                  <a:lnTo>
                    <a:pt x="487743" y="52984"/>
                  </a:lnTo>
                  <a:lnTo>
                    <a:pt x="451612" y="0"/>
                  </a:lnTo>
                  <a:lnTo>
                    <a:pt x="346862" y="0"/>
                  </a:lnTo>
                  <a:lnTo>
                    <a:pt x="435991" y="131699"/>
                  </a:lnTo>
                  <a:lnTo>
                    <a:pt x="435991" y="233680"/>
                  </a:lnTo>
                  <a:lnTo>
                    <a:pt x="539508" y="233680"/>
                  </a:lnTo>
                  <a:lnTo>
                    <a:pt x="539508" y="131699"/>
                  </a:lnTo>
                  <a:lnTo>
                    <a:pt x="628497" y="0"/>
                  </a:lnTo>
                  <a:close/>
                </a:path>
              </a:pathLst>
            </a:custGeom>
            <a:solidFill>
              <a:srgbClr val="FC9204"/>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sp>
        <p:nvSpPr>
          <p:cNvPr id="171" name="Google Shape;171;p8"/>
          <p:cNvSpPr txBox="1"/>
          <p:nvPr/>
        </p:nvSpPr>
        <p:spPr>
          <a:xfrm flipH="1">
            <a:off x="6328833" y="1830347"/>
            <a:ext cx="613141" cy="8309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4800" b="1" i="0" u="none" strike="noStrike" cap="none">
                <a:solidFill>
                  <a:srgbClr val="FF0000"/>
                </a:solidFill>
                <a:latin typeface="Arial"/>
                <a:ea typeface="Arial"/>
                <a:cs typeface="Arial"/>
                <a:sym typeface="Arial"/>
              </a:rPr>
              <a:t>X</a:t>
            </a:r>
            <a:endParaRPr sz="4800" b="1" i="0" u="none" strike="noStrike" cap="none">
              <a:solidFill>
                <a:srgbClr val="FF0000"/>
              </a:solidFill>
              <a:latin typeface="Arial"/>
              <a:ea typeface="Arial"/>
              <a:cs typeface="Arial"/>
              <a:sym typeface="Arial"/>
            </a:endParaRPr>
          </a:p>
        </p:txBody>
      </p:sp>
      <p:pic>
        <p:nvPicPr>
          <p:cNvPr id="172" name="Google Shape;172;p8"/>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13241805" y="1830348"/>
            <a:ext cx="735452" cy="782779"/>
          </a:xfrm>
          <a:prstGeom prst="rect">
            <a:avLst/>
          </a:prstGeom>
          <a:noFill/>
          <a:ln>
            <a:noFill/>
          </a:ln>
        </p:spPr>
      </p:pic>
      <p:pic>
        <p:nvPicPr>
          <p:cNvPr id="173" name="Google Shape;173;p8"/>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7945933" y="1302155"/>
            <a:ext cx="1359189" cy="135918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9"/>
          <p:cNvSpPr txBox="1"/>
          <p:nvPr/>
        </p:nvSpPr>
        <p:spPr>
          <a:xfrm>
            <a:off x="2610400" y="3219678"/>
            <a:ext cx="3683635" cy="758190"/>
          </a:xfrm>
          <a:prstGeom prst="rect">
            <a:avLst/>
          </a:prstGeom>
          <a:noFill/>
          <a:ln>
            <a:noFill/>
          </a:ln>
        </p:spPr>
        <p:txBody>
          <a:bodyPr spcFirstLastPara="1" wrap="square" lIns="0" tIns="12050" rIns="0" bIns="0" anchor="t" anchorCtr="0">
            <a:spAutoFit/>
          </a:bodyPr>
          <a:lstStyle/>
          <a:p>
            <a:pPr marL="12700" marR="5080" lvl="0" indent="0" algn="l" rtl="0">
              <a:lnSpc>
                <a:spcPct val="123300"/>
              </a:lnSpc>
              <a:spcBef>
                <a:spcPts val="0"/>
              </a:spcBef>
              <a:spcAft>
                <a:spcPts val="0"/>
              </a:spcAft>
              <a:buClr>
                <a:srgbClr val="000000"/>
              </a:buClr>
              <a:buSzPts val="1950"/>
              <a:buFont typeface="Arial"/>
              <a:buNone/>
            </a:pPr>
            <a:r>
              <a:rPr lang="pl-PL" sz="1950" b="0" i="0" u="none" strike="noStrike" cap="none" dirty="0">
                <a:solidFill>
                  <a:srgbClr val="000000"/>
                </a:solidFill>
                <a:latin typeface="Calibri"/>
                <a:ea typeface="Calibri"/>
                <a:cs typeface="Calibri"/>
                <a:sym typeface="Calibri"/>
              </a:rPr>
              <a:t>Dyscyplina wojskowa, szczególnie w kuchni.</a:t>
            </a:r>
          </a:p>
        </p:txBody>
      </p:sp>
      <p:sp>
        <p:nvSpPr>
          <p:cNvPr id="179" name="Google Shape;179;p9"/>
          <p:cNvSpPr txBox="1"/>
          <p:nvPr/>
        </p:nvSpPr>
        <p:spPr>
          <a:xfrm>
            <a:off x="9500599" y="3178412"/>
            <a:ext cx="8572500" cy="1857545"/>
          </a:xfrm>
          <a:prstGeom prst="rect">
            <a:avLst/>
          </a:prstGeom>
          <a:noFill/>
          <a:ln>
            <a:noFill/>
          </a:ln>
        </p:spPr>
        <p:txBody>
          <a:bodyPr spcFirstLastPara="1" wrap="square" lIns="0" tIns="12050" rIns="0" bIns="0" anchor="t" anchorCtr="0">
            <a:spAutoFit/>
          </a:bodyPr>
          <a:lstStyle/>
          <a:p>
            <a:pPr marL="12700" marR="5080" lvl="0" indent="0" algn="l" rtl="0">
              <a:lnSpc>
                <a:spcPct val="123300"/>
              </a:lnSpc>
              <a:spcBef>
                <a:spcPts val="0"/>
              </a:spcBef>
              <a:spcAft>
                <a:spcPts val="0"/>
              </a:spcAft>
              <a:buClr>
                <a:srgbClr val="000000"/>
              </a:buClr>
              <a:buSzPts val="1950"/>
              <a:buFont typeface="Arial"/>
              <a:buNone/>
            </a:pPr>
            <a:r>
              <a:rPr lang="pl-PL" sz="1950" b="0" i="0" u="none" strike="noStrike" cap="none" dirty="0">
                <a:solidFill>
                  <a:srgbClr val="000000"/>
                </a:solidFill>
                <a:latin typeface="Calibri"/>
                <a:ea typeface="Calibri"/>
                <a:cs typeface="Calibri"/>
                <a:sym typeface="Calibri"/>
              </a:rPr>
              <a:t>Środowisko kuchenne zmieniło się w sposób znaczący: większość starszych wiekowo i źle przygotowanych do zawodu </a:t>
            </a:r>
            <a:r>
              <a:rPr lang="pl-PL" sz="1950" b="1" i="0" u="none" strike="noStrike" cap="none" dirty="0">
                <a:solidFill>
                  <a:srgbClr val="000000"/>
                </a:solidFill>
                <a:latin typeface="Calibri"/>
                <a:ea typeface="Calibri"/>
                <a:cs typeface="Calibri"/>
                <a:sym typeface="Calibri"/>
              </a:rPr>
              <a:t>kucharzy </a:t>
            </a:r>
            <a:r>
              <a:rPr lang="pl-PL" sz="1950" b="0" i="0" u="none" strike="noStrike" cap="none" dirty="0">
                <a:solidFill>
                  <a:srgbClr val="000000"/>
                </a:solidFill>
                <a:latin typeface="Calibri"/>
                <a:ea typeface="Calibri"/>
                <a:cs typeface="Calibri"/>
                <a:sym typeface="Calibri"/>
              </a:rPr>
              <a:t>odeszła na emeryturę, a ich miejsce zajęli </a:t>
            </a:r>
            <a:r>
              <a:rPr lang="pl-PL" sz="1950" b="1" i="0" u="none" strike="noStrike" cap="none" dirty="0">
                <a:solidFill>
                  <a:srgbClr val="000000"/>
                </a:solidFill>
                <a:latin typeface="Calibri"/>
                <a:ea typeface="Calibri"/>
                <a:cs typeface="Calibri"/>
                <a:sym typeface="Calibri"/>
              </a:rPr>
              <a:t>zdolni i nowocześni kucharze z wizją</a:t>
            </a:r>
            <a:r>
              <a:rPr lang="pl-PL" sz="1950" b="0" i="0" u="none" strike="noStrike" cap="none" dirty="0">
                <a:solidFill>
                  <a:srgbClr val="000000"/>
                </a:solidFill>
                <a:latin typeface="Calibri"/>
                <a:ea typeface="Calibri"/>
                <a:cs typeface="Calibri"/>
                <a:sym typeface="Calibri"/>
              </a:rPr>
              <a:t>; widać jasno, że w kuchni konieczne jest przestrzeganie zasad, porządku i podziału zadań... podobnie jak w fabryce czy w każdej innej pracy.</a:t>
            </a:r>
          </a:p>
        </p:txBody>
      </p:sp>
      <p:sp>
        <p:nvSpPr>
          <p:cNvPr id="180" name="Google Shape;180;p9"/>
          <p:cNvSpPr txBox="1"/>
          <p:nvPr/>
        </p:nvSpPr>
        <p:spPr>
          <a:xfrm>
            <a:off x="2610400" y="5307685"/>
            <a:ext cx="4349750" cy="750318"/>
          </a:xfrm>
          <a:prstGeom prst="rect">
            <a:avLst/>
          </a:prstGeom>
          <a:noFill/>
          <a:ln>
            <a:noFill/>
          </a:ln>
        </p:spPr>
        <p:txBody>
          <a:bodyPr spcFirstLastPara="1" wrap="square" lIns="0" tIns="12050" rIns="0" bIns="0" anchor="t" anchorCtr="0">
            <a:spAutoFit/>
          </a:bodyPr>
          <a:lstStyle/>
          <a:p>
            <a:pPr marL="12700" marR="5080" lvl="0" indent="0" algn="l" rtl="0">
              <a:lnSpc>
                <a:spcPct val="123300"/>
              </a:lnSpc>
              <a:spcBef>
                <a:spcPts val="0"/>
              </a:spcBef>
              <a:spcAft>
                <a:spcPts val="0"/>
              </a:spcAft>
              <a:buClr>
                <a:srgbClr val="000000"/>
              </a:buClr>
              <a:buSzPts val="1950"/>
              <a:buFont typeface="Arial"/>
              <a:buNone/>
            </a:pPr>
            <a:r>
              <a:rPr lang="pl-PL" sz="1950" b="0" i="0" u="none" strike="noStrike" cap="none" dirty="0">
                <a:solidFill>
                  <a:srgbClr val="000000"/>
                </a:solidFill>
                <a:latin typeface="Calibri"/>
                <a:ea typeface="Calibri"/>
                <a:cs typeface="Calibri"/>
                <a:sym typeface="Calibri"/>
              </a:rPr>
              <a:t>Czasami pracownicy nie są szanowani przez źle zachowujących się gości.</a:t>
            </a:r>
          </a:p>
        </p:txBody>
      </p:sp>
      <p:sp>
        <p:nvSpPr>
          <p:cNvPr id="181" name="Google Shape;181;p9"/>
          <p:cNvSpPr txBox="1"/>
          <p:nvPr/>
        </p:nvSpPr>
        <p:spPr>
          <a:xfrm>
            <a:off x="9457102" y="5307685"/>
            <a:ext cx="8778240" cy="1857545"/>
          </a:xfrm>
          <a:prstGeom prst="rect">
            <a:avLst/>
          </a:prstGeom>
          <a:noFill/>
          <a:ln>
            <a:noFill/>
          </a:ln>
        </p:spPr>
        <p:txBody>
          <a:bodyPr spcFirstLastPara="1" wrap="square" lIns="0" tIns="12050" rIns="0" bIns="0" anchor="t" anchorCtr="0">
            <a:spAutoFit/>
          </a:bodyPr>
          <a:lstStyle/>
          <a:p>
            <a:pPr marL="12700" marR="5080" lvl="0" indent="0" algn="l" rtl="0">
              <a:lnSpc>
                <a:spcPct val="123300"/>
              </a:lnSpc>
              <a:spcBef>
                <a:spcPts val="0"/>
              </a:spcBef>
              <a:spcAft>
                <a:spcPts val="0"/>
              </a:spcAft>
              <a:buClr>
                <a:srgbClr val="000000"/>
              </a:buClr>
              <a:buSzPts val="1950"/>
              <a:buFont typeface="Arial"/>
              <a:buNone/>
            </a:pPr>
            <a:r>
              <a:rPr lang="pl-PL" sz="1950" b="0" i="0" u="none" strike="noStrike" cap="none" dirty="0">
                <a:solidFill>
                  <a:srgbClr val="000000"/>
                </a:solidFill>
                <a:latin typeface="Calibri"/>
                <a:ea typeface="Calibri"/>
                <a:cs typeface="Calibri"/>
                <a:sym typeface="Calibri"/>
              </a:rPr>
              <a:t>Praca w kontakcie z ludźmi pozwala na poznanie wielu osób. Pracujemy z ludźmi i zdarza się, że mamy do czynienia z mniej przyjemną stroną ludzkiej natury: niesympatycznym, lekceważącym klientem... </a:t>
            </a:r>
            <a:r>
              <a:rPr lang="pl-PL" sz="1950" b="1" i="0" u="none" strike="noStrike" cap="none" dirty="0">
                <a:solidFill>
                  <a:srgbClr val="000000"/>
                </a:solidFill>
                <a:latin typeface="Calibri"/>
                <a:ea typeface="Calibri"/>
                <a:cs typeface="Calibri"/>
                <a:sym typeface="Calibri"/>
              </a:rPr>
              <a:t>Cierpliwość </a:t>
            </a:r>
            <a:r>
              <a:rPr lang="pl-PL" sz="1950" b="0" i="0" u="none" strike="noStrike" cap="none" dirty="0">
                <a:solidFill>
                  <a:srgbClr val="000000"/>
                </a:solidFill>
                <a:latin typeface="Calibri"/>
                <a:ea typeface="Calibri"/>
                <a:cs typeface="Calibri"/>
                <a:sym typeface="Calibri"/>
              </a:rPr>
              <a:t>i </a:t>
            </a:r>
            <a:r>
              <a:rPr lang="pl-PL" sz="1950" b="1" i="0" u="none" strike="noStrike" cap="none" dirty="0">
                <a:solidFill>
                  <a:srgbClr val="000000"/>
                </a:solidFill>
                <a:latin typeface="Calibri"/>
                <a:ea typeface="Calibri"/>
                <a:cs typeface="Calibri"/>
                <a:sym typeface="Calibri"/>
              </a:rPr>
              <a:t>empatia </a:t>
            </a:r>
            <a:r>
              <a:rPr lang="pl-PL" sz="1950" b="0" i="0" u="none" strike="noStrike" cap="none" dirty="0">
                <a:solidFill>
                  <a:srgbClr val="000000"/>
                </a:solidFill>
                <a:latin typeface="Calibri"/>
                <a:ea typeface="Calibri"/>
                <a:cs typeface="Calibri"/>
                <a:sym typeface="Calibri"/>
              </a:rPr>
              <a:t>są więc cechami zawodowymi, i choć trudno to sobie wyobrazić, pozwalają nam radzić sobie w tych niekiedy trudnych sytuacjach, które mogą wynikać z różnic kulturowych.</a:t>
            </a:r>
          </a:p>
        </p:txBody>
      </p:sp>
      <p:sp>
        <p:nvSpPr>
          <p:cNvPr id="182" name="Google Shape;182;p9"/>
          <p:cNvSpPr txBox="1"/>
          <p:nvPr/>
        </p:nvSpPr>
        <p:spPr>
          <a:xfrm>
            <a:off x="9457102" y="7506320"/>
            <a:ext cx="8659495" cy="1857560"/>
          </a:xfrm>
          <a:prstGeom prst="rect">
            <a:avLst/>
          </a:prstGeom>
          <a:noFill/>
          <a:ln>
            <a:noFill/>
          </a:ln>
        </p:spPr>
        <p:txBody>
          <a:bodyPr spcFirstLastPara="1" wrap="square" lIns="0" tIns="12050" rIns="0" bIns="0" anchor="t" anchorCtr="0">
            <a:spAutoFit/>
          </a:bodyPr>
          <a:lstStyle/>
          <a:p>
            <a:pPr marL="12700" marR="5080" lvl="0" indent="0" algn="l" rtl="0">
              <a:lnSpc>
                <a:spcPct val="123300"/>
              </a:lnSpc>
              <a:spcBef>
                <a:spcPts val="0"/>
              </a:spcBef>
              <a:spcAft>
                <a:spcPts val="0"/>
              </a:spcAft>
              <a:buClr>
                <a:srgbClr val="000000"/>
              </a:buClr>
              <a:buSzPts val="1950"/>
              <a:buFont typeface="Arial"/>
              <a:buNone/>
            </a:pPr>
            <a:r>
              <a:rPr lang="pl-PL" sz="1950" b="0" i="0" u="none" strike="noStrike" cap="none" dirty="0">
                <a:solidFill>
                  <a:srgbClr val="000000"/>
                </a:solidFill>
                <a:latin typeface="Calibri"/>
                <a:ea typeface="Calibri"/>
                <a:cs typeface="Calibri"/>
                <a:sym typeface="Calibri"/>
              </a:rPr>
              <a:t>Jeśli zdarzają się nieprzyjemni goście, to zdarzają się też </a:t>
            </a:r>
            <a:r>
              <a:rPr lang="pl-PL" sz="1950" b="1" i="0" u="none" strike="noStrike" cap="none" dirty="0">
                <a:solidFill>
                  <a:srgbClr val="000000"/>
                </a:solidFill>
                <a:latin typeface="Calibri"/>
                <a:ea typeface="Calibri"/>
                <a:cs typeface="Calibri"/>
                <a:sym typeface="Calibri"/>
              </a:rPr>
              <a:t>spotkania bardzo wzbogacające </a:t>
            </a:r>
            <a:r>
              <a:rPr lang="pl-PL" sz="1950" b="0" i="0" u="none" strike="noStrike" cap="none" dirty="0">
                <a:solidFill>
                  <a:srgbClr val="000000"/>
                </a:solidFill>
                <a:latin typeface="Calibri"/>
                <a:ea typeface="Calibri"/>
                <a:cs typeface="Calibri"/>
                <a:sym typeface="Calibri"/>
              </a:rPr>
              <a:t>(osoby publiczne, gwiazdy, podróżnicy z całego świata itp.) i można mieć </a:t>
            </a:r>
            <a:r>
              <a:rPr lang="pl-PL" sz="1950" b="1" i="0" u="none" strike="noStrike" cap="none" dirty="0">
                <a:solidFill>
                  <a:srgbClr val="000000"/>
                </a:solidFill>
                <a:latin typeface="Calibri"/>
                <a:ea typeface="Calibri"/>
                <a:cs typeface="Calibri"/>
                <a:sym typeface="Calibri"/>
              </a:rPr>
              <a:t>okazję do nawiązania silnych więzi przyjaźni lub przywiązania</a:t>
            </a:r>
            <a:r>
              <a:rPr lang="pl-PL" sz="1950" b="0" i="0" u="none" strike="noStrike" cap="none" dirty="0">
                <a:solidFill>
                  <a:srgbClr val="000000"/>
                </a:solidFill>
                <a:latin typeface="Calibri"/>
                <a:ea typeface="Calibri"/>
                <a:cs typeface="Calibri"/>
                <a:sym typeface="Calibri"/>
              </a:rPr>
              <a:t>. Osoby wykonujące zawody w ﬁrmach związanych z hotelarstwem, średnio w ciągu jednego dnia </a:t>
            </a:r>
            <a:r>
              <a:rPr lang="pl-PL" sz="1950" b="1" i="0" u="none" strike="noStrike" cap="none" dirty="0">
                <a:solidFill>
                  <a:srgbClr val="000000"/>
                </a:solidFill>
                <a:latin typeface="Calibri"/>
                <a:ea typeface="Calibri"/>
                <a:cs typeface="Calibri"/>
                <a:sym typeface="Calibri"/>
              </a:rPr>
              <a:t>stykają się z trzykrotnie większą liczbą osób </a:t>
            </a:r>
            <a:r>
              <a:rPr lang="pl-PL" sz="1950" b="0" i="0" u="none" strike="noStrike" cap="none" dirty="0">
                <a:solidFill>
                  <a:srgbClr val="000000"/>
                </a:solidFill>
                <a:latin typeface="Calibri"/>
                <a:ea typeface="Calibri"/>
                <a:cs typeface="Calibri"/>
                <a:sym typeface="Calibri"/>
              </a:rPr>
              <a:t>niż osoby z innych branż.</a:t>
            </a:r>
          </a:p>
        </p:txBody>
      </p:sp>
      <p:sp>
        <p:nvSpPr>
          <p:cNvPr id="183" name="Google Shape;183;p9"/>
          <p:cNvSpPr txBox="1">
            <a:spLocks noGrp="1"/>
          </p:cNvSpPr>
          <p:nvPr>
            <p:ph type="title"/>
          </p:nvPr>
        </p:nvSpPr>
        <p:spPr>
          <a:xfrm>
            <a:off x="2594074" y="1856439"/>
            <a:ext cx="3488690" cy="528319"/>
          </a:xfrm>
          <a:prstGeom prst="rect">
            <a:avLst/>
          </a:prstGeom>
          <a:noFill/>
          <a:ln>
            <a:noFill/>
          </a:ln>
        </p:spPr>
        <p:txBody>
          <a:bodyPr spcFirstLastPara="1" wrap="square" lIns="0" tIns="12050" rIns="0" bIns="0" anchor="t" anchorCtr="0">
            <a:spAutoFit/>
          </a:bodyPr>
          <a:lstStyle/>
          <a:p>
            <a:pPr marL="12700" lvl="0" indent="0" algn="l" rtl="0">
              <a:lnSpc>
                <a:spcPct val="100000"/>
              </a:lnSpc>
              <a:spcBef>
                <a:spcPts val="0"/>
              </a:spcBef>
              <a:spcAft>
                <a:spcPts val="0"/>
              </a:spcAft>
              <a:buSzPts val="1400"/>
              <a:buNone/>
            </a:pPr>
            <a:r>
              <a:rPr lang="pl-PL" dirty="0"/>
              <a:t>Stereotyp</a:t>
            </a:r>
            <a:endParaRPr dirty="0"/>
          </a:p>
        </p:txBody>
      </p:sp>
      <p:grpSp>
        <p:nvGrpSpPr>
          <p:cNvPr id="184" name="Google Shape;184;p9"/>
          <p:cNvGrpSpPr/>
          <p:nvPr/>
        </p:nvGrpSpPr>
        <p:grpSpPr>
          <a:xfrm>
            <a:off x="1126063" y="1535442"/>
            <a:ext cx="4167066" cy="9260106"/>
            <a:chOff x="1126063" y="1535442"/>
            <a:chExt cx="4167066" cy="9260106"/>
          </a:xfrm>
        </p:grpSpPr>
        <p:pic>
          <p:nvPicPr>
            <p:cNvPr id="185" name="Google Shape;185;p9"/>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26063" y="1535442"/>
              <a:ext cx="1221941" cy="1235970"/>
            </a:xfrm>
            <a:prstGeom prst="rect">
              <a:avLst/>
            </a:prstGeom>
            <a:noFill/>
            <a:ln>
              <a:noFill/>
            </a:ln>
          </p:spPr>
        </p:pic>
        <p:sp>
          <p:nvSpPr>
            <p:cNvPr id="186" name="Google Shape;186;p9"/>
            <p:cNvSpPr/>
            <p:nvPr/>
          </p:nvSpPr>
          <p:spPr>
            <a:xfrm>
              <a:off x="1687550" y="3219684"/>
              <a:ext cx="73660" cy="3352165"/>
            </a:xfrm>
            <a:custGeom>
              <a:avLst/>
              <a:gdLst/>
              <a:ahLst/>
              <a:cxnLst/>
              <a:rect l="l" t="t" r="r" b="b"/>
              <a:pathLst>
                <a:path w="73660" h="3352165" extrusionOk="0">
                  <a:moveTo>
                    <a:pt x="73596" y="2104872"/>
                  </a:moveTo>
                  <a:lnTo>
                    <a:pt x="70700" y="2090547"/>
                  </a:lnTo>
                  <a:lnTo>
                    <a:pt x="62814" y="2078850"/>
                  </a:lnTo>
                  <a:lnTo>
                    <a:pt x="51130" y="2070963"/>
                  </a:lnTo>
                  <a:lnTo>
                    <a:pt x="36804" y="2068080"/>
                  </a:lnTo>
                  <a:lnTo>
                    <a:pt x="22479" y="2070963"/>
                  </a:lnTo>
                  <a:lnTo>
                    <a:pt x="10782" y="2078850"/>
                  </a:lnTo>
                  <a:lnTo>
                    <a:pt x="2895" y="2090547"/>
                  </a:lnTo>
                  <a:lnTo>
                    <a:pt x="0" y="2104872"/>
                  </a:lnTo>
                  <a:lnTo>
                    <a:pt x="0" y="3315284"/>
                  </a:lnTo>
                  <a:lnTo>
                    <a:pt x="2895" y="3329609"/>
                  </a:lnTo>
                  <a:lnTo>
                    <a:pt x="10782" y="3341306"/>
                  </a:lnTo>
                  <a:lnTo>
                    <a:pt x="22479" y="3349180"/>
                  </a:lnTo>
                  <a:lnTo>
                    <a:pt x="36804" y="3352076"/>
                  </a:lnTo>
                  <a:lnTo>
                    <a:pt x="51130" y="3349180"/>
                  </a:lnTo>
                  <a:lnTo>
                    <a:pt x="62814" y="3341306"/>
                  </a:lnTo>
                  <a:lnTo>
                    <a:pt x="70700" y="3329609"/>
                  </a:lnTo>
                  <a:lnTo>
                    <a:pt x="73596" y="3315284"/>
                  </a:lnTo>
                  <a:lnTo>
                    <a:pt x="73596" y="2104872"/>
                  </a:lnTo>
                  <a:close/>
                </a:path>
                <a:path w="73660" h="3352165" extrusionOk="0">
                  <a:moveTo>
                    <a:pt x="73596" y="36791"/>
                  </a:moveTo>
                  <a:lnTo>
                    <a:pt x="70700" y="22466"/>
                  </a:lnTo>
                  <a:lnTo>
                    <a:pt x="62814" y="10782"/>
                  </a:lnTo>
                  <a:lnTo>
                    <a:pt x="51130" y="2895"/>
                  </a:lnTo>
                  <a:lnTo>
                    <a:pt x="36804" y="0"/>
                  </a:lnTo>
                  <a:lnTo>
                    <a:pt x="22479" y="2895"/>
                  </a:lnTo>
                  <a:lnTo>
                    <a:pt x="10782" y="10782"/>
                  </a:lnTo>
                  <a:lnTo>
                    <a:pt x="2895" y="22466"/>
                  </a:lnTo>
                  <a:lnTo>
                    <a:pt x="0" y="36791"/>
                  </a:lnTo>
                  <a:lnTo>
                    <a:pt x="0" y="1247203"/>
                  </a:lnTo>
                  <a:lnTo>
                    <a:pt x="2895" y="1261529"/>
                  </a:lnTo>
                  <a:lnTo>
                    <a:pt x="10782" y="1273225"/>
                  </a:lnTo>
                  <a:lnTo>
                    <a:pt x="22479" y="1281112"/>
                  </a:lnTo>
                  <a:lnTo>
                    <a:pt x="36804" y="1284008"/>
                  </a:lnTo>
                  <a:lnTo>
                    <a:pt x="51130" y="1281112"/>
                  </a:lnTo>
                  <a:lnTo>
                    <a:pt x="62814" y="1273225"/>
                  </a:lnTo>
                  <a:lnTo>
                    <a:pt x="70700" y="1261529"/>
                  </a:lnTo>
                  <a:lnTo>
                    <a:pt x="73596" y="1247203"/>
                  </a:lnTo>
                  <a:lnTo>
                    <a:pt x="73596" y="36791"/>
                  </a:lnTo>
                  <a:close/>
                </a:path>
              </a:pathLst>
            </a:custGeom>
            <a:solidFill>
              <a:srgbClr val="F7921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pic>
          <p:nvPicPr>
            <p:cNvPr id="187" name="Google Shape;187;p9"/>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504748" y="7076743"/>
              <a:ext cx="3788381" cy="3718805"/>
            </a:xfrm>
            <a:prstGeom prst="rect">
              <a:avLst/>
            </a:prstGeom>
            <a:noFill/>
            <a:ln>
              <a:noFill/>
            </a:ln>
          </p:spPr>
        </p:pic>
      </p:grpSp>
      <p:sp>
        <p:nvSpPr>
          <p:cNvPr id="188" name="Google Shape;188;p9"/>
          <p:cNvSpPr txBox="1"/>
          <p:nvPr/>
        </p:nvSpPr>
        <p:spPr>
          <a:xfrm>
            <a:off x="9448741" y="1856439"/>
            <a:ext cx="6394450" cy="528320"/>
          </a:xfrm>
          <a:prstGeom prst="rect">
            <a:avLst/>
          </a:prstGeom>
          <a:noFill/>
          <a:ln>
            <a:noFill/>
          </a:ln>
        </p:spPr>
        <p:txBody>
          <a:bodyPr spcFirstLastPara="1" wrap="square" lIns="0" tIns="12050" rIns="0" bIns="0" anchor="t" anchorCtr="0">
            <a:spAutoFit/>
          </a:bodyPr>
          <a:lstStyle/>
          <a:p>
            <a:pPr marL="12700" marR="0" lvl="0" indent="0" algn="l" rtl="0">
              <a:lnSpc>
                <a:spcPct val="100000"/>
              </a:lnSpc>
              <a:spcBef>
                <a:spcPts val="0"/>
              </a:spcBef>
              <a:spcAft>
                <a:spcPts val="0"/>
              </a:spcAft>
              <a:buClr>
                <a:srgbClr val="000000"/>
              </a:buClr>
              <a:buSzPts val="3300"/>
              <a:buFont typeface="Arial"/>
              <a:buNone/>
            </a:pPr>
            <a:r>
              <a:rPr lang="en-US" sz="3300" b="1" i="0" u="none" strike="noStrike" cap="none">
                <a:solidFill>
                  <a:srgbClr val="F7921E"/>
                </a:solidFill>
                <a:latin typeface="Calibri"/>
                <a:ea typeface="Calibri"/>
                <a:cs typeface="Calibri"/>
                <a:sym typeface="Calibri"/>
              </a:rPr>
              <a:t>Kontrargument</a:t>
            </a:r>
            <a:endParaRPr sz="3300" b="0" i="0" u="none" strike="noStrike" cap="none">
              <a:solidFill>
                <a:srgbClr val="000000"/>
              </a:solidFill>
              <a:latin typeface="Calibri"/>
              <a:ea typeface="Calibri"/>
              <a:cs typeface="Calibri"/>
              <a:sym typeface="Calibri"/>
            </a:endParaRPr>
          </a:p>
        </p:txBody>
      </p:sp>
      <p:sp>
        <p:nvSpPr>
          <p:cNvPr id="189" name="Google Shape;189;p9"/>
          <p:cNvSpPr/>
          <p:nvPr/>
        </p:nvSpPr>
        <p:spPr>
          <a:xfrm>
            <a:off x="8551868" y="3219678"/>
            <a:ext cx="73660" cy="1284605"/>
          </a:xfrm>
          <a:custGeom>
            <a:avLst/>
            <a:gdLst/>
            <a:ahLst/>
            <a:cxnLst/>
            <a:rect l="l" t="t" r="r" b="b"/>
            <a:pathLst>
              <a:path w="73659" h="1284604" extrusionOk="0">
                <a:moveTo>
                  <a:pt x="36794" y="0"/>
                </a:moveTo>
                <a:lnTo>
                  <a:pt x="22471" y="2891"/>
                </a:lnTo>
                <a:lnTo>
                  <a:pt x="10775" y="10775"/>
                </a:lnTo>
                <a:lnTo>
                  <a:pt x="2891" y="22471"/>
                </a:lnTo>
                <a:lnTo>
                  <a:pt x="0" y="36794"/>
                </a:lnTo>
                <a:lnTo>
                  <a:pt x="0" y="1247208"/>
                </a:lnTo>
                <a:lnTo>
                  <a:pt x="2891" y="1261531"/>
                </a:lnTo>
                <a:lnTo>
                  <a:pt x="10775" y="1273226"/>
                </a:lnTo>
                <a:lnTo>
                  <a:pt x="22471" y="1281111"/>
                </a:lnTo>
                <a:lnTo>
                  <a:pt x="36794" y="1284002"/>
                </a:lnTo>
                <a:lnTo>
                  <a:pt x="51118" y="1281111"/>
                </a:lnTo>
                <a:lnTo>
                  <a:pt x="62813" y="1273226"/>
                </a:lnTo>
                <a:lnTo>
                  <a:pt x="70698" y="1261531"/>
                </a:lnTo>
                <a:lnTo>
                  <a:pt x="73589" y="1247208"/>
                </a:lnTo>
                <a:lnTo>
                  <a:pt x="73589" y="36794"/>
                </a:lnTo>
                <a:lnTo>
                  <a:pt x="70698" y="22471"/>
                </a:lnTo>
                <a:lnTo>
                  <a:pt x="62813" y="10775"/>
                </a:lnTo>
                <a:lnTo>
                  <a:pt x="51118" y="2891"/>
                </a:lnTo>
                <a:lnTo>
                  <a:pt x="36794" y="0"/>
                </a:lnTo>
                <a:close/>
              </a:path>
            </a:pathLst>
          </a:custGeom>
          <a:solidFill>
            <a:srgbClr val="F7921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90" name="Google Shape;190;p9"/>
          <p:cNvSpPr/>
          <p:nvPr/>
        </p:nvSpPr>
        <p:spPr>
          <a:xfrm>
            <a:off x="8551868" y="5287753"/>
            <a:ext cx="73660" cy="1284605"/>
          </a:xfrm>
          <a:custGeom>
            <a:avLst/>
            <a:gdLst/>
            <a:ahLst/>
            <a:cxnLst/>
            <a:rect l="l" t="t" r="r" b="b"/>
            <a:pathLst>
              <a:path w="73659" h="1284604" extrusionOk="0">
                <a:moveTo>
                  <a:pt x="36794" y="0"/>
                </a:moveTo>
                <a:lnTo>
                  <a:pt x="22471" y="2891"/>
                </a:lnTo>
                <a:lnTo>
                  <a:pt x="10775" y="10775"/>
                </a:lnTo>
                <a:lnTo>
                  <a:pt x="2891" y="22471"/>
                </a:lnTo>
                <a:lnTo>
                  <a:pt x="0" y="36794"/>
                </a:lnTo>
                <a:lnTo>
                  <a:pt x="0" y="1247208"/>
                </a:lnTo>
                <a:lnTo>
                  <a:pt x="2891" y="1261531"/>
                </a:lnTo>
                <a:lnTo>
                  <a:pt x="10775" y="1273226"/>
                </a:lnTo>
                <a:lnTo>
                  <a:pt x="22471" y="1281111"/>
                </a:lnTo>
                <a:lnTo>
                  <a:pt x="36794" y="1284002"/>
                </a:lnTo>
                <a:lnTo>
                  <a:pt x="51118" y="1281111"/>
                </a:lnTo>
                <a:lnTo>
                  <a:pt x="62813" y="1273226"/>
                </a:lnTo>
                <a:lnTo>
                  <a:pt x="70698" y="1261531"/>
                </a:lnTo>
                <a:lnTo>
                  <a:pt x="73589" y="1247208"/>
                </a:lnTo>
                <a:lnTo>
                  <a:pt x="73589" y="36794"/>
                </a:lnTo>
                <a:lnTo>
                  <a:pt x="70698" y="22471"/>
                </a:lnTo>
                <a:lnTo>
                  <a:pt x="62813" y="10775"/>
                </a:lnTo>
                <a:lnTo>
                  <a:pt x="51118" y="2891"/>
                </a:lnTo>
                <a:lnTo>
                  <a:pt x="36794" y="0"/>
                </a:lnTo>
                <a:close/>
              </a:path>
            </a:pathLst>
          </a:custGeom>
          <a:solidFill>
            <a:srgbClr val="F7921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nvGrpSpPr>
          <p:cNvPr id="191" name="Google Shape;191;p9"/>
          <p:cNvGrpSpPr/>
          <p:nvPr/>
        </p:nvGrpSpPr>
        <p:grpSpPr>
          <a:xfrm>
            <a:off x="16511601" y="721800"/>
            <a:ext cx="2590799" cy="535865"/>
            <a:chOff x="16511601" y="721800"/>
            <a:chExt cx="2590799" cy="535865"/>
          </a:xfrm>
        </p:grpSpPr>
        <p:pic>
          <p:nvPicPr>
            <p:cNvPr id="192" name="Google Shape;192;p9"/>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6511601" y="721800"/>
              <a:ext cx="1961351" cy="535865"/>
            </a:xfrm>
            <a:prstGeom prst="rect">
              <a:avLst/>
            </a:prstGeom>
            <a:noFill/>
            <a:ln>
              <a:noFill/>
            </a:ln>
          </p:spPr>
        </p:pic>
        <p:sp>
          <p:nvSpPr>
            <p:cNvPr id="193" name="Google Shape;193;p9"/>
            <p:cNvSpPr/>
            <p:nvPr/>
          </p:nvSpPr>
          <p:spPr>
            <a:xfrm>
              <a:off x="18473750" y="1020146"/>
              <a:ext cx="628650" cy="233679"/>
            </a:xfrm>
            <a:custGeom>
              <a:avLst/>
              <a:gdLst/>
              <a:ahLst/>
              <a:cxnLst/>
              <a:rect l="l" t="t" r="r" b="b"/>
              <a:pathLst>
                <a:path w="628650" h="233680" extrusionOk="0">
                  <a:moveTo>
                    <a:pt x="103378" y="12"/>
                  </a:moveTo>
                  <a:lnTo>
                    <a:pt x="0" y="12"/>
                  </a:lnTo>
                  <a:lnTo>
                    <a:pt x="0" y="233680"/>
                  </a:lnTo>
                  <a:lnTo>
                    <a:pt x="103378" y="233680"/>
                  </a:lnTo>
                  <a:lnTo>
                    <a:pt x="103378" y="12"/>
                  </a:lnTo>
                  <a:close/>
                </a:path>
                <a:path w="628650" h="233680" extrusionOk="0">
                  <a:moveTo>
                    <a:pt x="339966" y="0"/>
                  </a:moveTo>
                  <a:lnTo>
                    <a:pt x="132308" y="0"/>
                  </a:lnTo>
                  <a:lnTo>
                    <a:pt x="132308" y="104140"/>
                  </a:lnTo>
                  <a:lnTo>
                    <a:pt x="184378" y="104140"/>
                  </a:lnTo>
                  <a:lnTo>
                    <a:pt x="184378" y="233680"/>
                  </a:lnTo>
                  <a:lnTo>
                    <a:pt x="287896" y="233680"/>
                  </a:lnTo>
                  <a:lnTo>
                    <a:pt x="287896" y="104140"/>
                  </a:lnTo>
                  <a:lnTo>
                    <a:pt x="339966" y="104140"/>
                  </a:lnTo>
                  <a:lnTo>
                    <a:pt x="339966" y="0"/>
                  </a:lnTo>
                  <a:close/>
                </a:path>
                <a:path w="628650" h="233680" extrusionOk="0">
                  <a:moveTo>
                    <a:pt x="628497" y="0"/>
                  </a:moveTo>
                  <a:lnTo>
                    <a:pt x="523748" y="0"/>
                  </a:lnTo>
                  <a:lnTo>
                    <a:pt x="487743" y="52984"/>
                  </a:lnTo>
                  <a:lnTo>
                    <a:pt x="451612" y="0"/>
                  </a:lnTo>
                  <a:lnTo>
                    <a:pt x="346862" y="0"/>
                  </a:lnTo>
                  <a:lnTo>
                    <a:pt x="435991" y="131699"/>
                  </a:lnTo>
                  <a:lnTo>
                    <a:pt x="435991" y="233680"/>
                  </a:lnTo>
                  <a:lnTo>
                    <a:pt x="539508" y="233680"/>
                  </a:lnTo>
                  <a:lnTo>
                    <a:pt x="539508" y="131699"/>
                  </a:lnTo>
                  <a:lnTo>
                    <a:pt x="628497" y="0"/>
                  </a:lnTo>
                  <a:close/>
                </a:path>
              </a:pathLst>
            </a:custGeom>
            <a:solidFill>
              <a:srgbClr val="FC9204"/>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sp>
        <p:nvSpPr>
          <p:cNvPr id="194" name="Google Shape;194;p9"/>
          <p:cNvSpPr txBox="1"/>
          <p:nvPr/>
        </p:nvSpPr>
        <p:spPr>
          <a:xfrm flipH="1">
            <a:off x="6328833" y="1830347"/>
            <a:ext cx="613141" cy="8309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4800" b="1" i="0" u="none" strike="noStrike" cap="none">
                <a:solidFill>
                  <a:srgbClr val="FF0000"/>
                </a:solidFill>
                <a:latin typeface="Arial"/>
                <a:ea typeface="Arial"/>
                <a:cs typeface="Arial"/>
                <a:sym typeface="Arial"/>
              </a:rPr>
              <a:t>X</a:t>
            </a:r>
            <a:endParaRPr sz="4800" b="1" i="0" u="none" strike="noStrike" cap="none">
              <a:solidFill>
                <a:srgbClr val="FF0000"/>
              </a:solidFill>
              <a:latin typeface="Arial"/>
              <a:ea typeface="Arial"/>
              <a:cs typeface="Arial"/>
              <a:sym typeface="Arial"/>
            </a:endParaRPr>
          </a:p>
        </p:txBody>
      </p:sp>
      <p:pic>
        <p:nvPicPr>
          <p:cNvPr id="195" name="Google Shape;195;p9"/>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13241805" y="1830348"/>
            <a:ext cx="735452" cy="782779"/>
          </a:xfrm>
          <a:prstGeom prst="rect">
            <a:avLst/>
          </a:prstGeom>
          <a:noFill/>
          <a:ln>
            <a:noFill/>
          </a:ln>
        </p:spPr>
      </p:pic>
      <p:pic>
        <p:nvPicPr>
          <p:cNvPr id="196" name="Google Shape;196;p9"/>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7872273" y="1302155"/>
            <a:ext cx="1359189" cy="1359189"/>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210</TotalTime>
  <Words>2680</Words>
  <Application>Microsoft Office PowerPoint</Application>
  <PresentationFormat>Kohandatud</PresentationFormat>
  <Paragraphs>112</Paragraphs>
  <Slides>16</Slides>
  <Notes>16</Notes>
  <HiddenSlides>0</HiddenSlides>
  <MMClips>0</MMClips>
  <ScaleCrop>false</ScaleCrop>
  <HeadingPairs>
    <vt:vector size="6" baseType="variant">
      <vt:variant>
        <vt:lpstr>Kasutatud fondid</vt:lpstr>
      </vt:variant>
      <vt:variant>
        <vt:i4>3</vt:i4>
      </vt:variant>
      <vt:variant>
        <vt:lpstr>Kujundus</vt:lpstr>
      </vt:variant>
      <vt:variant>
        <vt:i4>1</vt:i4>
      </vt:variant>
      <vt:variant>
        <vt:lpstr>Slaidipealkirjad</vt:lpstr>
      </vt:variant>
      <vt:variant>
        <vt:i4>16</vt:i4>
      </vt:variant>
    </vt:vector>
  </HeadingPairs>
  <TitlesOfParts>
    <vt:vector size="20" baseType="lpstr">
      <vt:lpstr>Calibri</vt:lpstr>
      <vt:lpstr>Open Sans</vt:lpstr>
      <vt:lpstr>Arial</vt:lpstr>
      <vt:lpstr>Office Theme</vt:lpstr>
      <vt:lpstr>PowerPointi esitlus</vt:lpstr>
      <vt:lpstr>Trudności branży hotelarskiej w zakresie przyciągania i zatrzymywania pracowników</vt:lpstr>
      <vt:lpstr>PowerPointi esitlus</vt:lpstr>
      <vt:lpstr>PowerPointi esitlus</vt:lpstr>
      <vt:lpstr>Przyczyny niedoborów personelu oraz niskiej atrakcyjności pracy w tym sektorze</vt:lpstr>
      <vt:lpstr>Stereotyp</vt:lpstr>
      <vt:lpstr>Stereotyp</vt:lpstr>
      <vt:lpstr>Stereotyp</vt:lpstr>
      <vt:lpstr>Stereotyp</vt:lpstr>
      <vt:lpstr>Stereotyp</vt:lpstr>
      <vt:lpstr>Stereotyp</vt:lpstr>
      <vt:lpstr>Stereotyp</vt:lpstr>
      <vt:lpstr>Jeśli zgadzacie się z powyższymi stwierdzeniami, jako przyszli  POSŁAŃCY GOŚCINNOŚCI, powinniście teraz  podjąć działania w celu przyciągnięcia nowych talentów do branży.</vt:lpstr>
      <vt:lpstr>1. Zmieńmy sposób postrzegania naszych miejsc pracy na inspirację dla całej naszej branży</vt:lpstr>
      <vt:lpstr>2. Obalajmy uprzedzenia i pokazujmy pozytywne strony zawodów</vt:lpstr>
      <vt:lpstr>PowerPointi esitlus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Roberta</dc:creator>
  <cp:keywords>, docId:1AC66B4EF200CC330460361112966DA3</cp:keywords>
  <cp:lastModifiedBy>Taavi Tuisk</cp:lastModifiedBy>
  <cp:revision>23</cp:revision>
  <dcterms:created xsi:type="dcterms:W3CDTF">2022-09-09T09:18:13Z</dcterms:created>
  <dcterms:modified xsi:type="dcterms:W3CDTF">2022-12-23T08:06:21Z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2022-09-09T00:00:00Z</vt:filetime>
  </property>
  <property fmtid="{D5CDD505-2E9C-101B-9397-08002B2CF9AE}" pid="3" name="Creator">
    <vt:lpwstr>Adobe Illustrator 26.5 (Macintosh)</vt:lpwstr>
  </property>
  <property fmtid="{D5CDD505-2E9C-101B-9397-08002B2CF9AE}" pid="4" name="CreatorVersion">
    <vt:lpwstr>21.0.0</vt:lpwstr>
  </property>
  <property fmtid="{D5CDD505-2E9C-101B-9397-08002B2CF9AE}" pid="5" name="LastSaved">
    <vt:filetime>2022-09-09T00:00:00Z</vt:filetime>
  </property>
  <property fmtid="{D5CDD505-2E9C-101B-9397-08002B2CF9AE}" pid="6" name="Producer">
    <vt:lpwstr>Adobe PDF library 16.07</vt:lpwstr>
  </property>
</Properties>
</file>